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0" r:id="rId2"/>
    <p:sldId id="261" r:id="rId3"/>
    <p:sldId id="272" r:id="rId4"/>
    <p:sldId id="274" r:id="rId5"/>
    <p:sldId id="273" r:id="rId6"/>
    <p:sldId id="275" r:id="rId7"/>
    <p:sldId id="276" r:id="rId8"/>
    <p:sldId id="262" r:id="rId9"/>
    <p:sldId id="277" r:id="rId10"/>
    <p:sldId id="263" r:id="rId11"/>
    <p:sldId id="270" r:id="rId12"/>
    <p:sldId id="271" r:id="rId13"/>
    <p:sldId id="257" r:id="rId14"/>
    <p:sldId id="264" r:id="rId15"/>
    <p:sldId id="290" r:id="rId16"/>
    <p:sldId id="278" r:id="rId17"/>
    <p:sldId id="256" r:id="rId18"/>
    <p:sldId id="267" r:id="rId19"/>
    <p:sldId id="266" r:id="rId20"/>
    <p:sldId id="289" r:id="rId21"/>
    <p:sldId id="279" r:id="rId22"/>
    <p:sldId id="287" r:id="rId23"/>
    <p:sldId id="285" r:id="rId24"/>
    <p:sldId id="286" r:id="rId25"/>
    <p:sldId id="288" r:id="rId26"/>
    <p:sldId id="280" r:id="rId27"/>
    <p:sldId id="265" r:id="rId28"/>
    <p:sldId id="281" r:id="rId29"/>
    <p:sldId id="282" r:id="rId30"/>
    <p:sldId id="284" r:id="rId31"/>
    <p:sldId id="283" r:id="rId32"/>
  </p:sldIdLst>
  <p:sldSz cx="35172650" cy="21383625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6538" autoAdjust="0"/>
  </p:normalViewPr>
  <p:slideViewPr>
    <p:cSldViewPr snapToGrid="0">
      <p:cViewPr varScale="1">
        <p:scale>
          <a:sx n="27" d="100"/>
          <a:sy n="27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D3A76-ED46-40FD-9B71-09B76469D531}" type="datetimeFigureOut">
              <a:rPr lang="cs-CZ" smtClean="0"/>
              <a:t>14.09.2022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233488"/>
            <a:ext cx="54800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319F-CDF8-4DD0-B469-096917BA79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66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6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319F-CDF8-4DD0-B469-096917BA798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6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581" y="3499590"/>
            <a:ext cx="26379488" cy="7444669"/>
          </a:xfrm>
        </p:spPr>
        <p:txBody>
          <a:bodyPr anchor="b"/>
          <a:lstStyle>
            <a:lvl1pPr algn="ctr"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6581" y="11231355"/>
            <a:ext cx="26379488" cy="5162758"/>
          </a:xfrm>
        </p:spPr>
        <p:txBody>
          <a:bodyPr/>
          <a:lstStyle>
            <a:lvl1pPr marL="0" indent="0" algn="ctr">
              <a:buNone/>
              <a:defRPr sz="6924"/>
            </a:lvl1pPr>
            <a:lvl2pPr marL="1318976" indent="0" algn="ctr">
              <a:buNone/>
              <a:defRPr sz="5770"/>
            </a:lvl2pPr>
            <a:lvl3pPr marL="2637953" indent="0" algn="ctr">
              <a:buNone/>
              <a:defRPr sz="5193"/>
            </a:lvl3pPr>
            <a:lvl4pPr marL="3956929" indent="0" algn="ctr">
              <a:buNone/>
              <a:defRPr sz="4616"/>
            </a:lvl4pPr>
            <a:lvl5pPr marL="5275905" indent="0" algn="ctr">
              <a:buNone/>
              <a:defRPr sz="4616"/>
            </a:lvl5pPr>
            <a:lvl6pPr marL="6594881" indent="0" algn="ctr">
              <a:buNone/>
              <a:defRPr sz="4616"/>
            </a:lvl6pPr>
            <a:lvl7pPr marL="7913858" indent="0" algn="ctr">
              <a:buNone/>
              <a:defRPr sz="4616"/>
            </a:lvl7pPr>
            <a:lvl8pPr marL="9232834" indent="0" algn="ctr">
              <a:buNone/>
              <a:defRPr sz="4616"/>
            </a:lvl8pPr>
            <a:lvl9pPr marL="10551810" indent="0" algn="ctr">
              <a:buNone/>
              <a:defRPr sz="46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6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70427" y="1138480"/>
            <a:ext cx="758410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8120" y="1138480"/>
            <a:ext cx="22312650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6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7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800" y="5331060"/>
            <a:ext cx="30336411" cy="8894992"/>
          </a:xfrm>
        </p:spPr>
        <p:txBody>
          <a:bodyPr anchor="b"/>
          <a:lstStyle>
            <a:lvl1pPr>
              <a:defRPr sz="17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9800" y="14310202"/>
            <a:ext cx="30336411" cy="4677666"/>
          </a:xfrm>
        </p:spPr>
        <p:txBody>
          <a:bodyPr/>
          <a:lstStyle>
            <a:lvl1pPr marL="0" indent="0">
              <a:buNone/>
              <a:defRPr sz="6924">
                <a:solidFill>
                  <a:schemeClr val="tx1">
                    <a:tint val="75000"/>
                  </a:schemeClr>
                </a:solidFill>
              </a:defRPr>
            </a:lvl1pPr>
            <a:lvl2pPr marL="1318976" indent="0">
              <a:buNone/>
              <a:defRPr sz="5770">
                <a:solidFill>
                  <a:schemeClr val="tx1">
                    <a:tint val="75000"/>
                  </a:schemeClr>
                </a:solidFill>
              </a:defRPr>
            </a:lvl2pPr>
            <a:lvl3pPr marL="2637953" indent="0">
              <a:buNone/>
              <a:defRPr sz="5193">
                <a:solidFill>
                  <a:schemeClr val="tx1">
                    <a:tint val="75000"/>
                  </a:schemeClr>
                </a:solidFill>
              </a:defRPr>
            </a:lvl3pPr>
            <a:lvl4pPr marL="3956929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4pPr>
            <a:lvl5pPr marL="5275905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5pPr>
            <a:lvl6pPr marL="6594881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6pPr>
            <a:lvl7pPr marL="7913858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7pPr>
            <a:lvl8pPr marL="9232834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8pPr>
            <a:lvl9pPr marL="10551810" indent="0">
              <a:buNone/>
              <a:defRPr sz="4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8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8120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6154" y="5692400"/>
            <a:ext cx="1494837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1" y="1138482"/>
            <a:ext cx="3033641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702" y="5241960"/>
            <a:ext cx="14879678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2702" y="7810963"/>
            <a:ext cx="14879678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806154" y="5241960"/>
            <a:ext cx="14952957" cy="2569003"/>
          </a:xfrm>
        </p:spPr>
        <p:txBody>
          <a:bodyPr anchor="b"/>
          <a:lstStyle>
            <a:lvl1pPr marL="0" indent="0">
              <a:buNone/>
              <a:defRPr sz="6924" b="1"/>
            </a:lvl1pPr>
            <a:lvl2pPr marL="1318976" indent="0">
              <a:buNone/>
              <a:defRPr sz="5770" b="1"/>
            </a:lvl2pPr>
            <a:lvl3pPr marL="2637953" indent="0">
              <a:buNone/>
              <a:defRPr sz="5193" b="1"/>
            </a:lvl3pPr>
            <a:lvl4pPr marL="3956929" indent="0">
              <a:buNone/>
              <a:defRPr sz="4616" b="1"/>
            </a:lvl4pPr>
            <a:lvl5pPr marL="5275905" indent="0">
              <a:buNone/>
              <a:defRPr sz="4616" b="1"/>
            </a:lvl5pPr>
            <a:lvl6pPr marL="6594881" indent="0">
              <a:buNone/>
              <a:defRPr sz="4616" b="1"/>
            </a:lvl6pPr>
            <a:lvl7pPr marL="7913858" indent="0">
              <a:buNone/>
              <a:defRPr sz="4616" b="1"/>
            </a:lvl7pPr>
            <a:lvl8pPr marL="9232834" indent="0">
              <a:buNone/>
              <a:defRPr sz="4616" b="1"/>
            </a:lvl8pPr>
            <a:lvl9pPr marL="10551810" indent="0">
              <a:buNone/>
              <a:defRPr sz="46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06154" y="7810963"/>
            <a:ext cx="14952957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39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6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7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2957" y="3078847"/>
            <a:ext cx="17806154" cy="15196234"/>
          </a:xfrm>
        </p:spPr>
        <p:txBody>
          <a:bodyPr/>
          <a:lstStyle>
            <a:lvl1pPr>
              <a:defRPr sz="9232"/>
            </a:lvl1pPr>
            <a:lvl2pPr>
              <a:defRPr sz="8078"/>
            </a:lvl2pPr>
            <a:lvl3pPr>
              <a:defRPr sz="6924"/>
            </a:lvl3pPr>
            <a:lvl4pPr>
              <a:defRPr sz="5770"/>
            </a:lvl4pPr>
            <a:lvl5pPr>
              <a:defRPr sz="5770"/>
            </a:lvl5pPr>
            <a:lvl6pPr>
              <a:defRPr sz="5770"/>
            </a:lvl6pPr>
            <a:lvl7pPr>
              <a:defRPr sz="5770"/>
            </a:lvl7pPr>
            <a:lvl8pPr>
              <a:defRPr sz="5770"/>
            </a:lvl8pPr>
            <a:lvl9pPr>
              <a:defRPr sz="5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02" y="1425575"/>
            <a:ext cx="11344094" cy="4989513"/>
          </a:xfrm>
        </p:spPr>
        <p:txBody>
          <a:bodyPr anchor="b"/>
          <a:lstStyle>
            <a:lvl1pPr>
              <a:defRPr sz="9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952957" y="3078847"/>
            <a:ext cx="17806154" cy="15196234"/>
          </a:xfrm>
        </p:spPr>
        <p:txBody>
          <a:bodyPr anchor="t"/>
          <a:lstStyle>
            <a:lvl1pPr marL="0" indent="0">
              <a:buNone/>
              <a:defRPr sz="9232"/>
            </a:lvl1pPr>
            <a:lvl2pPr marL="1318976" indent="0">
              <a:buNone/>
              <a:defRPr sz="8078"/>
            </a:lvl2pPr>
            <a:lvl3pPr marL="2637953" indent="0">
              <a:buNone/>
              <a:defRPr sz="6924"/>
            </a:lvl3pPr>
            <a:lvl4pPr marL="3956929" indent="0">
              <a:buNone/>
              <a:defRPr sz="5770"/>
            </a:lvl4pPr>
            <a:lvl5pPr marL="5275905" indent="0">
              <a:buNone/>
              <a:defRPr sz="5770"/>
            </a:lvl5pPr>
            <a:lvl6pPr marL="6594881" indent="0">
              <a:buNone/>
              <a:defRPr sz="5770"/>
            </a:lvl6pPr>
            <a:lvl7pPr marL="7913858" indent="0">
              <a:buNone/>
              <a:defRPr sz="5770"/>
            </a:lvl7pPr>
            <a:lvl8pPr marL="9232834" indent="0">
              <a:buNone/>
              <a:defRPr sz="5770"/>
            </a:lvl8pPr>
            <a:lvl9pPr marL="10551810" indent="0">
              <a:buNone/>
              <a:defRPr sz="5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2702" y="6415088"/>
            <a:ext cx="11344094" cy="11884743"/>
          </a:xfrm>
        </p:spPr>
        <p:txBody>
          <a:bodyPr/>
          <a:lstStyle>
            <a:lvl1pPr marL="0" indent="0">
              <a:buNone/>
              <a:defRPr sz="4616"/>
            </a:lvl1pPr>
            <a:lvl2pPr marL="1318976" indent="0">
              <a:buNone/>
              <a:defRPr sz="4039"/>
            </a:lvl2pPr>
            <a:lvl3pPr marL="2637953" indent="0">
              <a:buNone/>
              <a:defRPr sz="3462"/>
            </a:lvl3pPr>
            <a:lvl4pPr marL="3956929" indent="0">
              <a:buNone/>
              <a:defRPr sz="2885"/>
            </a:lvl4pPr>
            <a:lvl5pPr marL="5275905" indent="0">
              <a:buNone/>
              <a:defRPr sz="2885"/>
            </a:lvl5pPr>
            <a:lvl6pPr marL="6594881" indent="0">
              <a:buNone/>
              <a:defRPr sz="2885"/>
            </a:lvl6pPr>
            <a:lvl7pPr marL="7913858" indent="0">
              <a:buNone/>
              <a:defRPr sz="2885"/>
            </a:lvl7pPr>
            <a:lvl8pPr marL="9232834" indent="0">
              <a:buNone/>
              <a:defRPr sz="2885"/>
            </a:lvl8pPr>
            <a:lvl9pPr marL="10551810" indent="0">
              <a:buNone/>
              <a:defRPr sz="2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2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8120" y="1138482"/>
            <a:ext cx="3033641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120" y="5692400"/>
            <a:ext cx="3033641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18120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914D-9757-43FE-8FE9-E8F91AA6F270}" type="datetimeFigureOut">
              <a:rPr lang="en-IN" smtClean="0"/>
              <a:t>14-09-2022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50941" y="19819454"/>
            <a:ext cx="1187076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40684" y="19819454"/>
            <a:ext cx="7913846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439F-C9A1-4E62-884F-A7B43694B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637953" rtl="0" eaLnBrk="1" latinLnBrk="0" hangingPunct="1">
        <a:lnSpc>
          <a:spcPct val="90000"/>
        </a:lnSpc>
        <a:spcBef>
          <a:spcPct val="0"/>
        </a:spcBef>
        <a:buNone/>
        <a:defRPr sz="12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9488" indent="-659488" algn="l" defTabSz="2637953" rtl="0" eaLnBrk="1" latinLnBrk="0" hangingPunct="1">
        <a:lnSpc>
          <a:spcPct val="90000"/>
        </a:lnSpc>
        <a:spcBef>
          <a:spcPts val="2885"/>
        </a:spcBef>
        <a:buFont typeface="Arial" panose="020B0604020202020204" pitchFamily="34" charset="0"/>
        <a:buChar char="•"/>
        <a:defRPr sz="8078" kern="1200">
          <a:solidFill>
            <a:schemeClr val="tx1"/>
          </a:solidFill>
          <a:latin typeface="+mn-lt"/>
          <a:ea typeface="+mn-ea"/>
          <a:cs typeface="+mn-cs"/>
        </a:defRPr>
      </a:lvl1pPr>
      <a:lvl2pPr marL="1978464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6924" kern="1200">
          <a:solidFill>
            <a:schemeClr val="tx1"/>
          </a:solidFill>
          <a:latin typeface="+mn-lt"/>
          <a:ea typeface="+mn-ea"/>
          <a:cs typeface="+mn-cs"/>
        </a:defRPr>
      </a:lvl2pPr>
      <a:lvl3pPr marL="3297441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770" kern="1200">
          <a:solidFill>
            <a:schemeClr val="tx1"/>
          </a:solidFill>
          <a:latin typeface="+mn-lt"/>
          <a:ea typeface="+mn-ea"/>
          <a:cs typeface="+mn-cs"/>
        </a:defRPr>
      </a:lvl3pPr>
      <a:lvl4pPr marL="4616417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935393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7254370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8573346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892322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1211298" indent="-659488" algn="l" defTabSz="2637953" rtl="0" eaLnBrk="1" latinLnBrk="0" hangingPunct="1">
        <a:lnSpc>
          <a:spcPct val="90000"/>
        </a:lnSpc>
        <a:spcBef>
          <a:spcPts val="1442"/>
        </a:spcBef>
        <a:buFont typeface="Arial" panose="020B0604020202020204" pitchFamily="34" charset="0"/>
        <a:buChar char="•"/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1pPr>
      <a:lvl2pPr marL="1318976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2pPr>
      <a:lvl3pPr marL="2637953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3pPr>
      <a:lvl4pPr marL="3956929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4pPr>
      <a:lvl5pPr marL="5275905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5pPr>
      <a:lvl6pPr marL="6594881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6pPr>
      <a:lvl7pPr marL="7913858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7pPr>
      <a:lvl8pPr marL="9232834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8pPr>
      <a:lvl9pPr marL="10551810" algn="l" defTabSz="2637953" rtl="0" eaLnBrk="1" latinLnBrk="0" hangingPunct="1">
        <a:defRPr sz="5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shwin.ramaswamy.92@gmail.com" TargetMode="External"/><Relationship Id="rId2" Type="http://schemas.openxmlformats.org/officeDocument/2006/relationships/hyperlink" Target="mailto:kalvas@kss.zcu.cz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later.59@osu.edu" TargetMode="External"/><Relationship Id="rId4" Type="http://schemas.openxmlformats.org/officeDocument/2006/relationships/hyperlink" Target="mailto:a.sanders.jackson@gmail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ashwin.ramaswamy.92@gmail.com" TargetMode="External"/><Relationship Id="rId2" Type="http://schemas.openxmlformats.org/officeDocument/2006/relationships/hyperlink" Target="mailto:kalvas@kss.zcu.cz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later.59@osu.edu" TargetMode="External"/><Relationship Id="rId4" Type="http://schemas.openxmlformats.org/officeDocument/2006/relationships/hyperlink" Target="mailto:a.sanders.jackson@gmail.co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ashwin.ramaswamy.92@gmail.com" TargetMode="External"/><Relationship Id="rId2" Type="http://schemas.openxmlformats.org/officeDocument/2006/relationships/hyperlink" Target="mailto:kalvas@kss.zcu.cz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later.59@osu.edu" TargetMode="External"/><Relationship Id="rId4" Type="http://schemas.openxmlformats.org/officeDocument/2006/relationships/hyperlink" Target="mailto:a.sanders.jackson@gmail.co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ashwin.ramaswamy.92@gmail.com" TargetMode="External"/><Relationship Id="rId2" Type="http://schemas.openxmlformats.org/officeDocument/2006/relationships/hyperlink" Target="mailto:kalvas@kss.zcu.cz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later.59@osu.edu" TargetMode="External"/><Relationship Id="rId4" Type="http://schemas.openxmlformats.org/officeDocument/2006/relationships/hyperlink" Target="mailto:a.sanders.jackson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11592232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/>
              <a:t>Identity </a:t>
            </a:r>
            <a:r>
              <a:rPr lang="cs-CZ" sz="11500" b="1" i="1" dirty="0" err="1"/>
              <a:t>Causes</a:t>
            </a:r>
            <a:r>
              <a:rPr lang="cs-CZ" sz="11500" b="1" i="1" dirty="0"/>
              <a:t> </a:t>
            </a:r>
            <a:r>
              <a:rPr lang="cs-CZ" sz="11500" b="1" i="1" dirty="0" err="1"/>
              <a:t>the</a:t>
            </a:r>
            <a:r>
              <a:rPr lang="cs-CZ" sz="11500" b="1" i="1" dirty="0"/>
              <a:t> </a:t>
            </a:r>
            <a:r>
              <a:rPr lang="cs-CZ" sz="11500" b="1" i="1" dirty="0" err="1"/>
              <a:t>Polarization</a:t>
            </a:r>
            <a:r>
              <a:rPr lang="cs-CZ" sz="11500" b="1" i="1" dirty="0"/>
              <a:t>: </a:t>
            </a:r>
            <a:r>
              <a:rPr lang="cs-CZ" sz="11500" b="1" i="1" dirty="0" smtClean="0"/>
              <a:t/>
            </a:r>
            <a:br>
              <a:rPr lang="cs-CZ" sz="11500" b="1" i="1" dirty="0" smtClean="0"/>
            </a:br>
            <a:r>
              <a:rPr lang="cs-CZ" sz="11500" b="1" i="1" dirty="0" err="1" smtClean="0"/>
              <a:t>Advancing</a:t>
            </a:r>
            <a:r>
              <a:rPr lang="cs-CZ" sz="11500" b="1" i="1" dirty="0" smtClean="0"/>
              <a:t> </a:t>
            </a:r>
            <a:r>
              <a:rPr lang="cs-CZ" sz="11500" b="1" i="1" dirty="0"/>
              <a:t>Hegselmann-Krause model by identity </a:t>
            </a:r>
            <a:r>
              <a:rPr lang="cs-CZ" sz="11500" b="1" i="1" dirty="0" err="1" smtClean="0"/>
              <a:t>groups</a:t>
            </a:r>
            <a:endParaRPr lang="cs-CZ" sz="11500" b="1" i="1" dirty="0" smtClean="0"/>
          </a:p>
          <a:p>
            <a:endParaRPr lang="cs-CZ" sz="11500" b="1" i="1" dirty="0" smtClean="0"/>
          </a:p>
          <a:p>
            <a:pPr marL="0" indent="0" algn="ctr">
              <a:buNone/>
            </a:pPr>
            <a:r>
              <a:rPr lang="en-US" sz="7200" dirty="0" smtClean="0"/>
              <a:t>František Kalvas, </a:t>
            </a:r>
            <a:r>
              <a:rPr lang="en-US" sz="7200" i="1" dirty="0" smtClean="0"/>
              <a:t>University of West Bohemia (Czech Republic</a:t>
            </a:r>
            <a:r>
              <a:rPr lang="cs-CZ" sz="7200" i="1" dirty="0" smtClean="0"/>
              <a:t>, kalvas@kss.zcu.cz</a:t>
            </a:r>
            <a:r>
              <a:rPr lang="en-US" sz="7200" i="1" dirty="0" smtClean="0"/>
              <a:t>)</a:t>
            </a:r>
            <a:r>
              <a:rPr lang="en-US" sz="7200" dirty="0" smtClean="0"/>
              <a:t>; </a:t>
            </a:r>
            <a:endParaRPr lang="cs-CZ" sz="7200" dirty="0" smtClean="0"/>
          </a:p>
          <a:p>
            <a:pPr marL="0" indent="0" algn="ctr">
              <a:buNone/>
            </a:pPr>
            <a:r>
              <a:rPr lang="en-US" sz="7200" dirty="0" err="1"/>
              <a:t>Ashwin</a:t>
            </a:r>
            <a:r>
              <a:rPr lang="en-US" sz="7200" dirty="0"/>
              <a:t> </a:t>
            </a:r>
            <a:r>
              <a:rPr lang="en-US" sz="7200" dirty="0" err="1"/>
              <a:t>Ramaswamy</a:t>
            </a:r>
            <a:r>
              <a:rPr lang="en-US" sz="7200" i="1" dirty="0"/>
              <a:t>,</a:t>
            </a:r>
            <a:r>
              <a:rPr lang="cs-CZ" sz="7200" i="1" dirty="0"/>
              <a:t> </a:t>
            </a:r>
            <a:r>
              <a:rPr lang="en-IN" sz="7200" i="1" dirty="0"/>
              <a:t>Independent Researcher (India</a:t>
            </a:r>
            <a:r>
              <a:rPr lang="cs-CZ" sz="7200" i="1" dirty="0"/>
              <a:t>, ashwin.ramaswamy.92@gmail.com</a:t>
            </a:r>
            <a:r>
              <a:rPr lang="en-IN" sz="7200" i="1" dirty="0"/>
              <a:t>);</a:t>
            </a:r>
            <a:r>
              <a:rPr lang="en-US" sz="7200" dirty="0"/>
              <a:t> </a:t>
            </a:r>
            <a:endParaRPr lang="cs-CZ" sz="7200" dirty="0"/>
          </a:p>
          <a:p>
            <a:pPr marL="0" indent="0" algn="ctr">
              <a:buNone/>
            </a:pPr>
            <a:r>
              <a:rPr lang="en-US" sz="7200" dirty="0" smtClean="0"/>
              <a:t>Ashley Sanders-Jackson, </a:t>
            </a:r>
            <a:r>
              <a:rPr lang="en-US" sz="7200" i="1" dirty="0"/>
              <a:t>Michigan State University </a:t>
            </a:r>
            <a:r>
              <a:rPr lang="en-US" sz="7200" i="1" dirty="0" smtClean="0"/>
              <a:t>(USA</a:t>
            </a:r>
            <a:r>
              <a:rPr lang="cs-CZ" sz="7200" i="1" dirty="0" smtClean="0"/>
              <a:t>, </a:t>
            </a:r>
            <a:r>
              <a:rPr lang="cs-CZ" sz="7200" i="1" dirty="0"/>
              <a:t>a.sanders.jackson@gmail.com</a:t>
            </a:r>
            <a:r>
              <a:rPr lang="en-US" sz="7200" i="1" dirty="0" smtClean="0"/>
              <a:t>);</a:t>
            </a:r>
            <a:r>
              <a:rPr lang="en-US" sz="7200" dirty="0" smtClean="0"/>
              <a:t> </a:t>
            </a:r>
            <a:r>
              <a:rPr lang="cs-CZ" sz="7200" dirty="0" smtClean="0"/>
              <a:t> </a:t>
            </a:r>
            <a:endParaRPr lang="en-IN" sz="7200" dirty="0" smtClean="0"/>
          </a:p>
          <a:p>
            <a:pPr marL="0" indent="0" algn="ctr">
              <a:buNone/>
              <a:tabLst>
                <a:tab pos="2789238" algn="l"/>
              </a:tabLst>
            </a:pPr>
            <a:r>
              <a:rPr lang="en-US" sz="7200" dirty="0" err="1" smtClean="0"/>
              <a:t>Mi</a:t>
            </a:r>
            <a:r>
              <a:rPr lang="cs-CZ" sz="7200" dirty="0" smtClean="0"/>
              <a:t>cha</a:t>
            </a:r>
            <a:r>
              <a:rPr lang="en-US" sz="7200" dirty="0" smtClean="0"/>
              <a:t>e</a:t>
            </a:r>
            <a:r>
              <a:rPr lang="cs-CZ" sz="7200" dirty="0" smtClean="0"/>
              <a:t>l</a:t>
            </a:r>
            <a:r>
              <a:rPr lang="en-US" sz="7200" dirty="0" smtClean="0"/>
              <a:t> Slater, </a:t>
            </a:r>
            <a:r>
              <a:rPr lang="en-US" sz="7200" i="1" dirty="0" smtClean="0"/>
              <a:t>The Ohio State University (USA</a:t>
            </a:r>
            <a:r>
              <a:rPr lang="cs-CZ" sz="7200" i="1" dirty="0" smtClean="0"/>
              <a:t>, slater.59@osu.edu</a:t>
            </a:r>
            <a:r>
              <a:rPr lang="en-US" sz="7200" i="1" dirty="0" smtClean="0"/>
              <a:t>) </a:t>
            </a:r>
            <a:endParaRPr lang="en-US" sz="7200" i="1" dirty="0"/>
          </a:p>
        </p:txBody>
      </p:sp>
      <p:sp>
        <p:nvSpPr>
          <p:cNvPr id="7" name="TextovéPole 6"/>
          <p:cNvSpPr txBox="1"/>
          <p:nvPr/>
        </p:nvSpPr>
        <p:spPr>
          <a:xfrm>
            <a:off x="0" y="19813965"/>
            <a:ext cx="3517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b="1" i="1" dirty="0" err="1"/>
              <a:t>Social</a:t>
            </a:r>
            <a:r>
              <a:rPr lang="cs-CZ" sz="9600" b="1" i="1" dirty="0"/>
              <a:t> </a:t>
            </a:r>
            <a:r>
              <a:rPr lang="cs-CZ" sz="9600" b="1" i="1" dirty="0" err="1"/>
              <a:t>S</a:t>
            </a:r>
            <a:r>
              <a:rPr lang="cs-CZ" sz="9600" b="1" i="1" dirty="0" err="1" smtClean="0"/>
              <a:t>imulation</a:t>
            </a:r>
            <a:r>
              <a:rPr lang="cs-CZ" sz="9600" b="1" i="1" dirty="0" smtClean="0"/>
              <a:t> </a:t>
            </a:r>
            <a:r>
              <a:rPr lang="cs-CZ" sz="9600" b="1" i="1" dirty="0" err="1"/>
              <a:t>Conference</a:t>
            </a:r>
            <a:r>
              <a:rPr lang="cs-CZ" sz="9600" b="1" i="1" dirty="0"/>
              <a:t> 2022, Milano, </a:t>
            </a:r>
            <a:r>
              <a:rPr lang="cs-CZ" sz="9600" b="1" i="1" dirty="0" err="1" smtClean="0"/>
              <a:t>September</a:t>
            </a:r>
            <a:r>
              <a:rPr lang="cs-CZ" sz="9600" b="1" i="1" dirty="0" smtClean="0"/>
              <a:t> </a:t>
            </a:r>
            <a:r>
              <a:rPr lang="cs-CZ" sz="9600" b="1" i="1" dirty="0"/>
              <a:t>14</a:t>
            </a:r>
            <a:r>
              <a:rPr lang="cs-CZ" sz="9600" b="1" i="1" baseline="30000" dirty="0"/>
              <a:t>th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360106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Distances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turned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full network: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d=0 ~ w=1; d=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w=0; d(0,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w=1 – (d/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followingly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a.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less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SDIRO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		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zero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</a:t>
            </a:r>
            <a:r>
              <a:rPr lang="en-US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reduced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detection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maximization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minimization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edges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between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note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NetLogo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neglects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weights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Technical</a:t>
            </a:r>
            <a:r>
              <a:rPr lang="cs-CZ" sz="11500" b="1" i="1" dirty="0" smtClean="0"/>
              <a:t> I.: 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9982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281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continue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4.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K-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means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clusters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definition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initial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nodes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filtered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in STEP 3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whether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nearest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d.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reassign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wrongly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recompute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centroids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until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associations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stabilize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5.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set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associated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centroid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Technical</a:t>
            </a:r>
            <a:r>
              <a:rPr lang="cs-CZ" sz="11500" b="1" i="1" dirty="0" smtClean="0"/>
              <a:t> I.: </a:t>
            </a:r>
            <a:r>
              <a:rPr lang="cs-CZ" sz="11500" b="1" i="1" dirty="0"/>
              <a:t>Identity </a:t>
            </a:r>
            <a:r>
              <a:rPr lang="cs-CZ" sz="11500" b="1" i="1" dirty="0" err="1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2193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4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‚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 identity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has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SDIRO.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ideal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would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run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agent, 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computationally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Louvain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most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demanding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part, speed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Categorize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SDIRO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few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(2—10).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perform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`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Global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identity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` in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each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SDIRO.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Speed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simulation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slows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linearly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number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levels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It‘s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implementation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individual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very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proxy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Technical</a:t>
            </a:r>
            <a:r>
              <a:rPr lang="cs-CZ" sz="11500" b="1" i="1" dirty="0" smtClean="0"/>
              <a:t> I.: 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7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err="1"/>
              <a:t>Technical</a:t>
            </a:r>
            <a:r>
              <a:rPr lang="cs-CZ" sz="11500" b="1" i="1" dirty="0"/>
              <a:t> I.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9140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err="1"/>
              <a:t>Technical</a:t>
            </a:r>
            <a:r>
              <a:rPr lang="cs-CZ" sz="11500" b="1" i="1" dirty="0"/>
              <a:t> I.</a:t>
            </a:r>
            <a:endParaRPr lang="en-US" sz="4400" i="1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5840362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kind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attention</a:t>
            </a:r>
            <a:r>
              <a:rPr lang="cs-CZ" sz="11500" b="1" i="1" dirty="0" smtClean="0"/>
              <a:t> and</a:t>
            </a:r>
            <a:br>
              <a:rPr lang="cs-CZ" sz="11500" b="1" i="1" dirty="0" smtClean="0"/>
            </a:br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in </a:t>
            </a:r>
            <a:r>
              <a:rPr lang="cs-CZ" sz="11500" b="1" i="1" dirty="0" err="1" smtClean="0"/>
              <a:t>advance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questions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comments</a:t>
            </a:r>
            <a:r>
              <a:rPr lang="cs-CZ" sz="11500" b="1" i="1" dirty="0" smtClean="0"/>
              <a:t>!</a:t>
            </a:r>
            <a:endParaRPr lang="en-US" sz="72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5556250" y="11121206"/>
            <a:ext cx="2406014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dirty="0" err="1" smtClean="0"/>
              <a:t>Corresponding</a:t>
            </a:r>
            <a:r>
              <a:rPr lang="cs-CZ" sz="8000" dirty="0" smtClean="0"/>
              <a:t> </a:t>
            </a:r>
            <a:r>
              <a:rPr lang="cs-CZ" sz="8000" dirty="0" err="1" smtClean="0"/>
              <a:t>author</a:t>
            </a:r>
            <a:r>
              <a:rPr lang="cs-CZ" sz="8000" dirty="0" smtClean="0"/>
              <a:t>: </a:t>
            </a:r>
            <a:r>
              <a:rPr lang="cs-CZ" sz="8000" dirty="0" err="1" smtClean="0"/>
              <a:t>FranČesko</a:t>
            </a:r>
            <a:r>
              <a:rPr lang="cs-CZ" sz="8000" dirty="0" smtClean="0"/>
              <a:t>, </a:t>
            </a:r>
            <a:r>
              <a:rPr lang="cs-CZ" sz="8000" dirty="0" smtClean="0">
                <a:hlinkClick r:id="rId2"/>
              </a:rPr>
              <a:t>kalvas@kss.zcu.cz</a:t>
            </a:r>
            <a:endParaRPr lang="cs-CZ" sz="8000" dirty="0" smtClean="0"/>
          </a:p>
          <a:p>
            <a:endParaRPr lang="cs-CZ" sz="8000" dirty="0"/>
          </a:p>
          <a:p>
            <a:pPr algn="ctr"/>
            <a:r>
              <a:rPr lang="en-US" sz="8000" dirty="0" err="1" smtClean="0"/>
              <a:t>Ashwin</a:t>
            </a:r>
            <a:r>
              <a:rPr lang="en-US" sz="8000" dirty="0" smtClean="0"/>
              <a:t> </a:t>
            </a:r>
            <a:r>
              <a:rPr lang="en-US" sz="8000" dirty="0" err="1"/>
              <a:t>Ramaswamy</a:t>
            </a:r>
            <a:r>
              <a:rPr lang="en-US" sz="8000" i="1" dirty="0"/>
              <a:t>,</a:t>
            </a:r>
            <a:r>
              <a:rPr lang="cs-CZ" sz="8000" i="1" dirty="0"/>
              <a:t> </a:t>
            </a:r>
            <a:r>
              <a:rPr lang="cs-CZ" sz="8000" i="1" dirty="0" smtClean="0">
                <a:hlinkClick r:id="rId3"/>
              </a:rPr>
              <a:t>ashwin.ramaswamy.92@gmail.com</a:t>
            </a:r>
            <a:r>
              <a:rPr lang="en-IN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endParaRPr lang="cs-CZ" sz="8000" dirty="0"/>
          </a:p>
          <a:p>
            <a:pPr algn="ctr"/>
            <a:r>
              <a:rPr lang="en-US" sz="8000" dirty="0"/>
              <a:t>Ashley Sanders-Jackson</a:t>
            </a:r>
            <a:r>
              <a:rPr lang="en-US" sz="8000" dirty="0" smtClean="0"/>
              <a:t>,</a:t>
            </a:r>
            <a:r>
              <a:rPr lang="cs-CZ" sz="8000" i="1" dirty="0" smtClean="0"/>
              <a:t> </a:t>
            </a:r>
            <a:r>
              <a:rPr lang="cs-CZ" sz="8000" i="1" dirty="0" smtClean="0">
                <a:hlinkClick r:id="rId4"/>
              </a:rPr>
              <a:t>a.sanders.jackson@gmail.com</a:t>
            </a:r>
            <a:r>
              <a:rPr lang="en-US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r>
              <a:rPr lang="cs-CZ" sz="8000" dirty="0" smtClean="0"/>
              <a:t> </a:t>
            </a:r>
            <a:endParaRPr lang="en-IN" sz="8000" dirty="0"/>
          </a:p>
          <a:p>
            <a:pPr algn="ctr">
              <a:tabLst>
                <a:tab pos="2789238" algn="l"/>
              </a:tabLst>
            </a:pPr>
            <a:r>
              <a:rPr lang="en-US" sz="8000" dirty="0" err="1"/>
              <a:t>Mi</a:t>
            </a:r>
            <a:r>
              <a:rPr lang="cs-CZ" sz="8000" dirty="0"/>
              <a:t>cha</a:t>
            </a:r>
            <a:r>
              <a:rPr lang="en-US" sz="8000" dirty="0"/>
              <a:t>e</a:t>
            </a:r>
            <a:r>
              <a:rPr lang="cs-CZ" sz="8000" dirty="0"/>
              <a:t>l</a:t>
            </a:r>
            <a:r>
              <a:rPr lang="en-US" sz="8000" dirty="0"/>
              <a:t> Slater, </a:t>
            </a:r>
            <a:r>
              <a:rPr lang="cs-CZ" sz="8000" i="1" dirty="0" smtClean="0">
                <a:hlinkClick r:id="rId5"/>
              </a:rPr>
              <a:t>slater.59@osu.edu</a:t>
            </a:r>
            <a:r>
              <a:rPr lang="cs-CZ" sz="8000" i="1" dirty="0" smtClean="0"/>
              <a:t> </a:t>
            </a:r>
            <a:r>
              <a:rPr lang="en-US" sz="8000" i="1" dirty="0" smtClean="0"/>
              <a:t> </a:t>
            </a:r>
            <a:r>
              <a:rPr lang="cs-CZ" sz="8000" dirty="0" smtClean="0"/>
              <a:t> </a:t>
            </a:r>
            <a:endParaRPr lang="cs-CZ" sz="8000" dirty="0"/>
          </a:p>
        </p:txBody>
      </p:sp>
    </p:spTree>
    <p:extLst>
      <p:ext uri="{BB962C8B-B14F-4D97-AF65-F5344CB8AC3E}">
        <p14:creationId xmlns:p14="http://schemas.microsoft.com/office/powerpoint/2010/main" val="23818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Results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717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60" y="4489594"/>
            <a:ext cx="33428088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 smtClean="0">
                <a:solidFill>
                  <a:srgbClr val="034F39"/>
                </a:solidFill>
                <a:latin typeface="Helvetica" panose="020B0604020202020204" pitchFamily="34" charset="0"/>
              </a:rPr>
              <a:t>METHODS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We utilize </a:t>
            </a:r>
            <a:r>
              <a:rPr lang="en-US" sz="7200" dirty="0" err="1"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, an agent-based modeling piece of software, to develop emergent systems to study the process of polarization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Hegselmann-Krause 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(HK)</a:t>
            </a:r>
            <a:r>
              <a:rPr lang="en-US" sz="7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cs-CZ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ESBG</a:t>
            </a:r>
            <a:r>
              <a:rPr lang="en-US" sz="7200" b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 3</a:t>
            </a:r>
            <a:r>
              <a:rPr lang="cs-CZ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>
                <a:latin typeface="Helvetica" panose="020B0604020202020204" pitchFamily="34" charset="0"/>
                <a:cs typeface="Helvetica" panose="020B0604020202020204" pitchFamily="34" charset="0"/>
              </a:rPr>
              <a:t>measure of polarization (0-1 scale).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anose="020B0604020202020204" pitchFamily="34" charset="0"/>
                <a:cs typeface="Helvetica" panose="020B0604020202020204" pitchFamily="34" charset="0"/>
              </a:rPr>
              <a:t>Stepwise regression.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We completed a series of stepwise regression models to determine the impact of variables of interest on our ABM. We only display the final model on this handout.</a:t>
            </a:r>
            <a:endParaRPr lang="en-US" sz="7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77513-01C7-F9D8-18F6-26F0C42EF437}"/>
              </a:ext>
            </a:extLst>
          </p:cNvPr>
          <p:cNvSpPr/>
          <p:nvPr/>
        </p:nvSpPr>
        <p:spPr>
          <a:xfrm>
            <a:off x="0" y="15957754"/>
            <a:ext cx="35172650" cy="5425871"/>
          </a:xfrm>
          <a:prstGeom prst="rect">
            <a:avLst/>
          </a:prstGeom>
          <a:solidFill>
            <a:srgbClr val="1F4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REFERENCES:</a:t>
            </a:r>
          </a:p>
          <a:p>
            <a:pPr marL="457200" indent="-457200" algn="just">
              <a:buAutoNum type="arabicPeriod"/>
            </a:pP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Tisue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S., &amp; Wilensky, U. (2004). </a:t>
            </a:r>
            <a:r>
              <a:rPr lang="en-US" sz="4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NetLogo</a:t>
            </a:r>
            <a:r>
              <a:rPr lang="en-US" sz="4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Design and implementation of a multi-agent modeling environment. Proceedings of the Agent 2004 Conference on Social Dynamics: Interaction, Reflexivity and Emergence, Chicago, IL.</a:t>
            </a:r>
          </a:p>
          <a:p>
            <a:pPr marL="457200" indent="-457200" algn="just">
              <a:buAutoNum type="arabicPeriod"/>
            </a:pPr>
            <a:r>
              <a:rPr lang="en-US" sz="4800" b="0" i="0" u="none" strike="noStrike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Hegselmann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R., &amp; Krause, U. (2002). Opinion dynamics and bounded confidence models, analysis, and simulation.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Journal of artificial societies and social simulation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800" b="0" i="1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(3).</a:t>
            </a:r>
          </a:p>
          <a:p>
            <a:pPr marL="457200" indent="-457200" algn="just">
              <a:buAutoNum type="arabicPeriod"/>
            </a:pP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Tang, T.,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Ghorbani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A., </a:t>
            </a:r>
            <a:r>
              <a:rPr lang="en-US" sz="4800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Squazzoni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F.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et al.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Together alone: a group-based polarization measurement. </a:t>
            </a:r>
            <a:r>
              <a:rPr lang="en-US" sz="4800" b="0" i="1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Qual Quant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(2021). https://doi.org/10.1007/s11135-021-01271-y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15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8874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725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solidFill>
                  <a:srgbClr val="034F39"/>
                </a:solidFill>
                <a:latin typeface="Helvetica" panose="020B0604020202020204" pitchFamily="34" charset="0"/>
              </a:rPr>
              <a:t>VARIABLES OF INTEREST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Opinions </a:t>
            </a:r>
            <a:r>
              <a:rPr lang="cs-CZ" sz="7200" dirty="0">
                <a:latin typeface="Helvetica" pitchFamily="2" charset="0"/>
              </a:rPr>
              <a:t>(1, 2, 4) indicating how many dimensions does the opinion space have</a:t>
            </a:r>
            <a:r>
              <a:rPr lang="en-IN" sz="7200" dirty="0">
                <a:latin typeface="Helvetica" pitchFamily="2" charset="0"/>
              </a:rPr>
              <a:t>.</a:t>
            </a:r>
            <a:r>
              <a:rPr lang="cs-CZ" sz="7200" dirty="0">
                <a:latin typeface="Helvetica" pitchFamily="2" charset="0"/>
              </a:rPr>
              <a:t> </a:t>
            </a:r>
            <a:endParaRPr lang="cs-CZ" sz="7200" b="1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Salience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of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distances</a:t>
            </a:r>
            <a:r>
              <a:rPr lang="cs-CZ" sz="7200" b="1" dirty="0" smtClean="0">
                <a:latin typeface="Helvetica" pitchFamily="2" charset="0"/>
              </a:rPr>
              <a:t> in </a:t>
            </a:r>
            <a:r>
              <a:rPr lang="en-US" sz="7200" b="1" dirty="0" smtClean="0">
                <a:latin typeface="Helvetica" pitchFamily="2" charset="0"/>
              </a:rPr>
              <a:t>identity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relevant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(SDIRO)</a:t>
            </a:r>
            <a:r>
              <a:rPr lang="en-US" sz="7200" b="1" dirty="0" smtClean="0">
                <a:latin typeface="Helvetica" pitchFamily="2" charset="0"/>
              </a:rPr>
              <a:t> </a:t>
            </a:r>
            <a:r>
              <a:rPr lang="en-US" sz="7200" dirty="0">
                <a:latin typeface="Helvetica" pitchFamily="2" charset="0"/>
              </a:rPr>
              <a:t>is measured using identity threshold (0-1 scale) which determines minimum similarity between two agents for them to be included in part of a community. </a:t>
            </a:r>
            <a:endParaRPr lang="cs-CZ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>
                <a:latin typeface="Helvetica" pitchFamily="2" charset="0"/>
              </a:rPr>
              <a:t>Openness</a:t>
            </a:r>
            <a:r>
              <a:rPr lang="cs-CZ" sz="7200" b="1" dirty="0">
                <a:latin typeface="Helvetica" pitchFamily="2" charset="0"/>
              </a:rPr>
              <a:t> </a:t>
            </a:r>
            <a:r>
              <a:rPr lang="cs-CZ" sz="7200" b="1" dirty="0" smtClean="0">
                <a:latin typeface="Helvetica" pitchFamily="2" charset="0"/>
              </a:rPr>
              <a:t>to </a:t>
            </a:r>
            <a:r>
              <a:rPr lang="cs-CZ" sz="7200" b="1" dirty="0" err="1" smtClean="0">
                <a:latin typeface="Helvetica" pitchFamily="2" charset="0"/>
              </a:rPr>
              <a:t>different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cs-CZ" sz="7200" b="1" dirty="0" err="1" smtClean="0">
                <a:latin typeface="Helvetica" pitchFamily="2" charset="0"/>
              </a:rPr>
              <a:t>opinions</a:t>
            </a:r>
            <a:r>
              <a:rPr lang="cs-CZ" sz="7200" b="1" dirty="0" smtClean="0">
                <a:latin typeface="Helvetica" pitchFamily="2" charset="0"/>
              </a:rPr>
              <a:t> </a:t>
            </a:r>
            <a:r>
              <a:rPr lang="en-US" sz="7200" dirty="0" smtClean="0">
                <a:latin typeface="Helvetica" pitchFamily="2" charset="0"/>
              </a:rPr>
              <a:t>is </a:t>
            </a:r>
            <a:r>
              <a:rPr lang="en-US" sz="7200" dirty="0">
                <a:latin typeface="Helvetica" pitchFamily="2" charset="0"/>
              </a:rPr>
              <a:t>measured using boundary (0-1 scale) with a boundary closer to 1 indicating a </a:t>
            </a:r>
            <a:r>
              <a:rPr lang="cs-CZ" sz="7200" dirty="0">
                <a:latin typeface="Helvetica" pitchFamily="2" charset="0"/>
              </a:rPr>
              <a:t>willingness </a:t>
            </a:r>
            <a:r>
              <a:rPr lang="en-US" sz="7200" dirty="0">
                <a:latin typeface="Helvetica" pitchFamily="2" charset="0"/>
              </a:rPr>
              <a:t>to </a:t>
            </a:r>
            <a:r>
              <a:rPr lang="cs-CZ" sz="7200" dirty="0">
                <a:latin typeface="Helvetica" pitchFamily="2" charset="0"/>
              </a:rPr>
              <a:t>accept</a:t>
            </a:r>
            <a:r>
              <a:rPr lang="en-US" sz="7200" dirty="0">
                <a:latin typeface="Helvetica" pitchFamily="2" charset="0"/>
              </a:rPr>
              <a:t> </a:t>
            </a:r>
            <a:r>
              <a:rPr lang="cs-CZ" sz="7200" dirty="0">
                <a:latin typeface="Helvetica" pitchFamily="2" charset="0"/>
              </a:rPr>
              <a:t>very different opinions and use them for updating own opinion.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Probability of speaking </a:t>
            </a:r>
            <a:r>
              <a:rPr lang="en-US" sz="7200" dirty="0">
                <a:latin typeface="Helvetica" pitchFamily="2" charset="0"/>
              </a:rPr>
              <a:t>(0-1) with 1 indicating a greater probability of speaking</a:t>
            </a:r>
            <a:r>
              <a:rPr lang="cs-CZ" sz="7200" dirty="0">
                <a:latin typeface="Helvetica" pitchFamily="2" charset="0"/>
              </a:rPr>
              <a:t>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7200" b="1" dirty="0">
                <a:latin typeface="Helvetica" pitchFamily="2" charset="0"/>
              </a:rPr>
              <a:t>Conformity level </a:t>
            </a:r>
            <a:r>
              <a:rPr lang="en-US" sz="7200" dirty="0">
                <a:latin typeface="Helvetica" pitchFamily="2" charset="0"/>
              </a:rPr>
              <a:t>(0-1) with 1 indicating a greater conform</a:t>
            </a:r>
            <a:r>
              <a:rPr lang="cs-CZ" sz="7200" dirty="0">
                <a:latin typeface="Helvetica" pitchFamily="2" charset="0"/>
              </a:rPr>
              <a:t>ity and a faster movement to seen concensus.</a:t>
            </a:r>
            <a:endParaRPr lang="en-US" sz="72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Rewiring </a:t>
            </a:r>
            <a:r>
              <a:rPr lang="cs-CZ" sz="7200" dirty="0">
                <a:latin typeface="Helvetica" pitchFamily="2" charset="0"/>
              </a:rPr>
              <a:t>(0-1) probability of rewiring edge of small-world network, with 1 indicating the network of interpersonal communication is close to random network, 0 indicating the clear small-world network.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>
                <a:latin typeface="Helvetica" pitchFamily="2" charset="0"/>
              </a:rPr>
              <a:t>Neighbors</a:t>
            </a:r>
            <a:r>
              <a:rPr lang="cs-CZ" sz="7200" dirty="0">
                <a:latin typeface="Helvetica" pitchFamily="2" charset="0"/>
              </a:rPr>
              <a:t> (1-128) number of neighbors in communication </a:t>
            </a:r>
            <a:r>
              <a:rPr lang="cs-CZ" sz="7200" dirty="0" err="1">
                <a:latin typeface="Helvetica" pitchFamily="2" charset="0"/>
              </a:rPr>
              <a:t>neighborhood</a:t>
            </a:r>
            <a:r>
              <a:rPr lang="cs-CZ" sz="7200" dirty="0" smtClean="0">
                <a:latin typeface="Helvetica" pitchFamily="2" charset="0"/>
              </a:rPr>
              <a:t>.</a:t>
            </a:r>
            <a:endParaRPr lang="cs-CZ" sz="7200" dirty="0">
              <a:latin typeface="Helvetica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41612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0758"/>
              </p:ext>
            </p:extLst>
          </p:nvPr>
        </p:nvGraphicFramePr>
        <p:xfrm>
          <a:off x="311818" y="6190251"/>
          <a:ext cx="13851279" cy="12992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2117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4429162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Opinions</a:t>
                      </a:r>
                      <a:r>
                        <a:rPr lang="cs-CZ" sz="6600" u="none" strike="noStrike" dirty="0">
                          <a:effectLst/>
                        </a:rPr>
                        <a:t> (2)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(4)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SDIRO </a:t>
                      </a:r>
                      <a:r>
                        <a:rPr lang="cs-CZ" sz="6600" u="none" strike="noStrike" dirty="0">
                          <a:effectLst/>
                        </a:rPr>
                        <a:t>(0.39)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67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SDIRO </a:t>
                      </a:r>
                      <a:r>
                        <a:rPr lang="cs-CZ" sz="6600" u="none" strike="noStrike" dirty="0">
                          <a:effectLst/>
                        </a:rPr>
                        <a:t>(0.49)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263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62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u="none" strike="noStrike" dirty="0" smtClean="0">
                          <a:effectLst/>
                        </a:rPr>
                        <a:t>SDIRO </a:t>
                      </a:r>
                      <a:r>
                        <a:rPr lang="cs-CZ" sz="6600" u="none" strike="noStrike" dirty="0">
                          <a:effectLst/>
                        </a:rPr>
                        <a:t>(0.59)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259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918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>
                          <a:effectLst/>
                        </a:rPr>
                        <a:t>Openness</a:t>
                      </a:r>
                      <a:r>
                        <a:rPr lang="cs-CZ" sz="6600" u="none" strike="noStrike" dirty="0">
                          <a:effectLst/>
                        </a:rPr>
                        <a:t> </a:t>
                      </a:r>
                      <a:r>
                        <a:rPr lang="cs-CZ" sz="6600" u="none" strike="noStrike" dirty="0" smtClean="0">
                          <a:effectLst/>
                        </a:rPr>
                        <a:t>to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diff</a:t>
                      </a:r>
                      <a:r>
                        <a:rPr lang="cs-CZ" sz="6600" u="none" strike="noStrike" dirty="0" smtClean="0">
                          <a:effectLst/>
                        </a:rPr>
                        <a:t>.</a:t>
                      </a:r>
                      <a:r>
                        <a:rPr lang="en-US" sz="6600" u="none" strike="noStrike" dirty="0" smtClean="0">
                          <a:effectLst/>
                        </a:rPr>
                        <a:t>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opinions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Probability of speaking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-0.01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Conformity level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cs-CZ" sz="6600" u="none" strike="noStrike" dirty="0" err="1" smtClean="0">
                          <a:effectLst/>
                        </a:rPr>
                        <a:t>Rewiring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-0.003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dirty="0" err="1" smtClean="0">
                          <a:effectLst/>
                        </a:rPr>
                        <a:t>Small-world</a:t>
                      </a:r>
                      <a:r>
                        <a:rPr lang="cs-CZ" sz="6600" u="none" strike="noStrike" dirty="0" smtClean="0">
                          <a:effectLst/>
                        </a:rPr>
                        <a:t>: </a:t>
                      </a:r>
                      <a:r>
                        <a:rPr lang="en-US" sz="6600" u="none" strike="noStrike" dirty="0" smtClean="0">
                          <a:effectLst/>
                        </a:rPr>
                        <a:t>N</a:t>
                      </a:r>
                      <a:r>
                        <a:rPr lang="cs-CZ" sz="6600" u="none" strike="noStrike" dirty="0" err="1">
                          <a:effectLst/>
                        </a:rPr>
                        <a:t>eighbors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-0.000</a:t>
                      </a:r>
                      <a:r>
                        <a:rPr lang="cs-CZ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6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6514"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effectLst/>
                        </a:rPr>
                        <a:t>Constant</a:t>
                      </a:r>
                      <a:endParaRPr 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</a:t>
                      </a:r>
                      <a:r>
                        <a:rPr lang="cs-CZ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227</a:t>
                      </a:r>
                      <a:r>
                        <a:rPr lang="en-US" sz="6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***</a:t>
                      </a:r>
                      <a:endParaRPr lang="en-US" sz="6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DC60C6-5EE2-832E-9773-F8BFCED30B93}"/>
              </a:ext>
            </a:extLst>
          </p:cNvPr>
          <p:cNvSpPr txBox="1"/>
          <p:nvPr/>
        </p:nvSpPr>
        <p:spPr>
          <a:xfrm>
            <a:off x="3683745" y="19374778"/>
            <a:ext cx="104793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*** significant at the .001 level</a:t>
            </a:r>
            <a:endParaRPr lang="en-US" sz="6000" dirty="0"/>
          </a:p>
        </p:txBody>
      </p:sp>
      <p:pic>
        <p:nvPicPr>
          <p:cNvPr id="10" name="Obrázek 2">
            <a:extLst>
              <a:ext uri="{FF2B5EF4-FFF2-40B4-BE49-F238E27FC236}">
                <a16:creationId xmlns:a16="http://schemas.microsoft.com/office/drawing/2014/main" id="{3DC5D232-8F30-B13E-9121-2D1F0B21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096" y="4127880"/>
            <a:ext cx="20520000" cy="1692000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9600" b="1" i="1" dirty="0" err="1" smtClean="0"/>
              <a:t>Results</a:t>
            </a:r>
            <a:endParaRPr lang="en-US" sz="40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311817" y="4127880"/>
            <a:ext cx="13851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5400" b="1" dirty="0" smtClean="0">
                <a:latin typeface="Helvetica" pitchFamily="2" charset="0"/>
              </a:rPr>
              <a:t>Regression </a:t>
            </a:r>
            <a:r>
              <a:rPr lang="en-US" sz="5400" b="1" dirty="0">
                <a:latin typeface="Helvetica" pitchFamily="2" charset="0"/>
              </a:rPr>
              <a:t>predicting </a:t>
            </a:r>
            <a:r>
              <a:rPr lang="en-US" sz="5400" b="1" dirty="0" smtClean="0">
                <a:latin typeface="Helvetica" pitchFamily="2" charset="0"/>
              </a:rPr>
              <a:t>contributors</a:t>
            </a:r>
            <a:r>
              <a:rPr lang="cs-CZ" sz="5400" b="1" dirty="0" smtClean="0">
                <a:latin typeface="Helvetica" pitchFamily="2" charset="0"/>
              </a:rPr>
              <a:t> </a:t>
            </a:r>
            <a:r>
              <a:rPr lang="en-US" sz="5400" b="1" dirty="0" smtClean="0">
                <a:latin typeface="Helvetica" pitchFamily="2" charset="0"/>
              </a:rPr>
              <a:t>to </a:t>
            </a:r>
            <a:r>
              <a:rPr lang="cs-CZ" sz="5400" b="1" dirty="0" err="1">
                <a:latin typeface="Helvetica" pitchFamily="2" charset="0"/>
              </a:rPr>
              <a:t>polarization</a:t>
            </a:r>
            <a:r>
              <a:rPr lang="cs-CZ" sz="5400" b="1" dirty="0">
                <a:latin typeface="Helvetica" pitchFamily="2" charset="0"/>
              </a:rPr>
              <a:t>. (N=603,434; R</a:t>
            </a:r>
            <a:r>
              <a:rPr lang="cs-CZ" sz="5400" b="1" baseline="30000" dirty="0">
                <a:latin typeface="Helvetica" pitchFamily="2" charset="0"/>
              </a:rPr>
              <a:t>2</a:t>
            </a:r>
            <a:r>
              <a:rPr lang="cs-CZ" sz="5400" b="1" dirty="0">
                <a:latin typeface="Helvetica" pitchFamily="2" charset="0"/>
              </a:rPr>
              <a:t>=51.6% ).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67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Main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achievements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of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the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project</a:t>
            </a:r>
            <a:r>
              <a:rPr lang="cs-CZ" sz="9600" b="1" i="1" dirty="0" smtClean="0"/>
              <a:t> so far: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 smtClean="0"/>
              <a:t>1) </a:t>
            </a:r>
            <a:r>
              <a:rPr lang="cs-CZ" sz="6000" dirty="0" err="1" smtClean="0"/>
              <a:t>Technical</a:t>
            </a:r>
            <a:r>
              <a:rPr lang="cs-CZ" sz="6000" dirty="0" smtClean="0"/>
              <a:t> I. – </a:t>
            </a:r>
            <a:r>
              <a:rPr lang="cs-CZ" sz="6000" dirty="0" err="1" smtClean="0"/>
              <a:t>recognition</a:t>
            </a:r>
            <a:r>
              <a:rPr lang="cs-CZ" sz="6000" dirty="0" smtClean="0"/>
              <a:t>/</a:t>
            </a:r>
            <a:r>
              <a:rPr lang="cs-CZ" sz="6000" dirty="0" err="1" smtClean="0"/>
              <a:t>identification</a:t>
            </a:r>
            <a:r>
              <a:rPr lang="cs-CZ" sz="6000" dirty="0" smtClean="0"/>
              <a:t> </a:t>
            </a:r>
            <a:r>
              <a:rPr lang="cs-CZ" sz="6000" dirty="0" err="1" smtClean="0"/>
              <a:t>of</a:t>
            </a:r>
            <a:r>
              <a:rPr lang="cs-CZ" sz="6000" dirty="0" smtClean="0"/>
              <a:t> identity </a:t>
            </a:r>
            <a:r>
              <a:rPr lang="cs-CZ" sz="6000" dirty="0" err="1" smtClean="0"/>
              <a:t>groups</a:t>
            </a:r>
            <a:r>
              <a:rPr lang="cs-CZ" sz="6000" dirty="0" smtClean="0"/>
              <a:t>:</a:t>
            </a:r>
            <a:r>
              <a:rPr lang="cs-CZ" sz="6000" dirty="0"/>
              <a:t/>
            </a:r>
            <a:br>
              <a:rPr lang="cs-CZ" sz="6000" dirty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detailed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description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how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used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Louvain</a:t>
            </a:r>
            <a:r>
              <a:rPr lang="cs-CZ" sz="6000" i="1" dirty="0" smtClean="0"/>
              <a:t> and K-</a:t>
            </a:r>
            <a:r>
              <a:rPr lang="cs-CZ" sz="6000" i="1" dirty="0" err="1" smtClean="0"/>
              <a:t>means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algorithms</a:t>
            </a:r>
            <a:r>
              <a:rPr lang="cs-CZ" sz="6000" i="1" dirty="0" smtClean="0"/>
              <a:t> to let </a:t>
            </a:r>
            <a:r>
              <a:rPr lang="cs-CZ" sz="6000" i="1" dirty="0" err="1" smtClean="0"/>
              <a:t>agents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recognize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globally</a:t>
            </a:r>
            <a:r>
              <a:rPr lang="cs-CZ" sz="6000" i="1" dirty="0" smtClean="0"/>
              <a:t> and 			</a:t>
            </a:r>
            <a:r>
              <a:rPr lang="cs-CZ" sz="6000" i="1" dirty="0" err="1" smtClean="0"/>
              <a:t>also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individually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identity </a:t>
            </a:r>
            <a:r>
              <a:rPr lang="cs-CZ" sz="6000" i="1" dirty="0" err="1" smtClean="0"/>
              <a:t>groups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based</a:t>
            </a:r>
            <a:r>
              <a:rPr lang="cs-CZ" sz="6000" i="1" dirty="0" smtClean="0"/>
              <a:t> on </a:t>
            </a:r>
            <a:r>
              <a:rPr lang="cs-CZ" sz="6000" i="1" dirty="0" err="1" smtClean="0"/>
              <a:t>their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position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2) </a:t>
            </a:r>
            <a:r>
              <a:rPr lang="cs-CZ" sz="6000" dirty="0" err="1" smtClean="0"/>
              <a:t>Results</a:t>
            </a:r>
            <a:r>
              <a:rPr lang="cs-CZ" sz="6000" dirty="0" smtClean="0"/>
              <a:t> – identity and </a:t>
            </a:r>
            <a:r>
              <a:rPr lang="cs-CZ" sz="6000" dirty="0" err="1" smtClean="0"/>
              <a:t>uncertainty</a:t>
            </a:r>
            <a:r>
              <a:rPr lang="cs-CZ" sz="6000" dirty="0" smtClean="0"/>
              <a:t>/</a:t>
            </a:r>
            <a:r>
              <a:rPr lang="cs-CZ" sz="6000" dirty="0" err="1" smtClean="0"/>
              <a:t>openness</a:t>
            </a:r>
            <a:r>
              <a:rPr lang="cs-CZ" sz="6000" dirty="0" smtClean="0"/>
              <a:t> to </a:t>
            </a:r>
            <a:r>
              <a:rPr lang="cs-CZ" sz="6000" dirty="0" err="1" smtClean="0"/>
              <a:t>different</a:t>
            </a:r>
            <a:r>
              <a:rPr lang="cs-CZ" sz="6000" dirty="0" smtClean="0"/>
              <a:t> </a:t>
            </a:r>
            <a:r>
              <a:rPr lang="cs-CZ" sz="6000" dirty="0" err="1" smtClean="0"/>
              <a:t>opinions</a:t>
            </a:r>
            <a:r>
              <a:rPr lang="cs-CZ" sz="6000" dirty="0" smtClean="0"/>
              <a:t> </a:t>
            </a:r>
            <a:r>
              <a:rPr lang="cs-CZ" sz="6000" dirty="0" err="1" smtClean="0"/>
              <a:t>makes</a:t>
            </a:r>
            <a:r>
              <a:rPr lang="cs-CZ" sz="6000" dirty="0" smtClean="0"/>
              <a:t> </a:t>
            </a:r>
            <a:r>
              <a:rPr lang="cs-CZ" sz="6000" dirty="0" err="1" smtClean="0"/>
              <a:t>main</a:t>
            </a:r>
            <a:r>
              <a:rPr lang="cs-CZ" sz="6000" dirty="0" smtClean="0"/>
              <a:t> </a:t>
            </a:r>
            <a:r>
              <a:rPr lang="cs-CZ" sz="6000" dirty="0" err="1" smtClean="0"/>
              <a:t>difference</a:t>
            </a:r>
            <a:r>
              <a:rPr lang="cs-CZ" sz="6000" dirty="0" smtClean="0"/>
              <a:t> in </a:t>
            </a:r>
            <a:r>
              <a:rPr lang="cs-CZ" sz="6000" dirty="0" err="1" smtClean="0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also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dimensions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decrease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, but 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probability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speaking</a:t>
            </a:r>
            <a:r>
              <a:rPr lang="cs-CZ" sz="6000" i="1" dirty="0" smtClean="0"/>
              <a:t>,</a:t>
            </a:r>
            <a:br>
              <a:rPr lang="cs-CZ" sz="6000" i="1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conformity</a:t>
            </a:r>
            <a:r>
              <a:rPr lang="cs-CZ" sz="6000" i="1" dirty="0" smtClean="0"/>
              <a:t> and </a:t>
            </a:r>
            <a:r>
              <a:rPr lang="cs-CZ" sz="6000" i="1" dirty="0" err="1" smtClean="0"/>
              <a:t>structure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small-world</a:t>
            </a:r>
            <a:r>
              <a:rPr lang="cs-CZ" sz="6000" i="1" dirty="0" smtClean="0"/>
              <a:t> network </a:t>
            </a:r>
            <a:r>
              <a:rPr lang="cs-CZ" sz="6000" i="1" dirty="0"/>
              <a:t> </a:t>
            </a:r>
            <a:r>
              <a:rPr lang="cs-CZ" sz="6000" i="1" dirty="0" smtClean="0"/>
              <a:t>make no </a:t>
            </a:r>
            <a:r>
              <a:rPr lang="cs-CZ" sz="6000" i="1" dirty="0" err="1" smtClean="0"/>
              <a:t>significant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difference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3) </a:t>
            </a:r>
            <a:r>
              <a:rPr lang="cs-CZ" sz="6000" dirty="0" err="1" smtClean="0"/>
              <a:t>Nonlinearity</a:t>
            </a:r>
            <a:r>
              <a:rPr lang="cs-CZ" sz="6000" dirty="0" smtClean="0"/>
              <a:t> – </a:t>
            </a:r>
            <a:r>
              <a:rPr lang="cs-CZ" sz="6000" dirty="0"/>
              <a:t>identity and </a:t>
            </a:r>
            <a:r>
              <a:rPr lang="cs-CZ" sz="6000" dirty="0" err="1"/>
              <a:t>uncertainty</a:t>
            </a:r>
            <a:r>
              <a:rPr lang="cs-CZ" sz="6000" dirty="0"/>
              <a:t>/</a:t>
            </a:r>
            <a:r>
              <a:rPr lang="cs-CZ" sz="6000" dirty="0" err="1"/>
              <a:t>openness</a:t>
            </a:r>
            <a:r>
              <a:rPr lang="cs-CZ" sz="6000" dirty="0"/>
              <a:t> 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/>
              <a:t>nonlinearly</a:t>
            </a:r>
            <a:r>
              <a:rPr lang="cs-CZ" sz="6000" dirty="0"/>
              <a:t> </a:t>
            </a:r>
            <a:r>
              <a:rPr lang="cs-CZ" sz="6000" dirty="0" err="1"/>
              <a:t>change</a:t>
            </a:r>
            <a:r>
              <a:rPr lang="cs-CZ" sz="6000" dirty="0"/>
              <a:t> </a:t>
            </a:r>
            <a:r>
              <a:rPr lang="cs-CZ" sz="6000" dirty="0" err="1"/>
              <a:t>polarization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average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for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certain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parameters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not </a:t>
            </a:r>
            <a:r>
              <a:rPr lang="cs-CZ" sz="6000" i="1" dirty="0" err="1" smtClean="0"/>
              <a:t>representative</a:t>
            </a:r>
            <a:r>
              <a:rPr lang="cs-CZ" sz="6000" i="1" dirty="0" smtClean="0"/>
              <a:t>, </a:t>
            </a:r>
            <a:r>
              <a:rPr lang="cs-CZ" sz="6000" i="1" dirty="0" err="1" smtClean="0"/>
              <a:t>since</a:t>
            </a:r>
            <a:r>
              <a:rPr lang="cs-CZ" sz="6000" i="1" dirty="0" smtClean="0"/>
              <a:t> these </a:t>
            </a:r>
            <a:r>
              <a:rPr lang="cs-CZ" sz="6000" i="1" dirty="0" err="1" smtClean="0"/>
              <a:t>sets</a:t>
            </a:r>
            <a:r>
              <a:rPr lang="cs-CZ" sz="6000" i="1" dirty="0" smtClean="0"/>
              <a:t> cause 							 	</a:t>
            </a:r>
            <a:r>
              <a:rPr lang="cs-CZ" sz="6000" i="1" dirty="0" err="1" smtClean="0"/>
              <a:t>bifurcations</a:t>
            </a:r>
            <a:r>
              <a:rPr lang="cs-CZ" sz="6000" i="1" dirty="0" smtClean="0"/>
              <a:t> – </a:t>
            </a:r>
            <a:r>
              <a:rPr lang="cs-CZ" sz="6000" i="1" dirty="0" err="1" smtClean="0"/>
              <a:t>polarization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either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high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some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simulations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low</a:t>
            </a:r>
            <a:r>
              <a:rPr lang="cs-CZ" sz="6000" i="1" dirty="0"/>
              <a:t> </a:t>
            </a:r>
            <a:r>
              <a:rPr lang="cs-CZ" sz="6000" i="1" dirty="0" smtClean="0"/>
              <a:t>but not </a:t>
            </a:r>
            <a:r>
              <a:rPr lang="cs-CZ" sz="6000" i="1" dirty="0" err="1" smtClean="0"/>
              <a:t>average</a:t>
            </a:r>
            <a:endParaRPr lang="cs-CZ" sz="6000" i="1" dirty="0" smtClean="0"/>
          </a:p>
          <a:p>
            <a:endParaRPr lang="cs-CZ" sz="6000" i="1" dirty="0"/>
          </a:p>
          <a:p>
            <a:r>
              <a:rPr lang="cs-CZ" sz="6000" dirty="0" smtClean="0"/>
              <a:t>4) </a:t>
            </a:r>
            <a:r>
              <a:rPr lang="cs-CZ" sz="6000" dirty="0" err="1" smtClean="0"/>
              <a:t>Technical</a:t>
            </a:r>
            <a:r>
              <a:rPr lang="cs-CZ" sz="6000" dirty="0" smtClean="0"/>
              <a:t> II. – as </a:t>
            </a:r>
            <a:r>
              <a:rPr lang="cs-CZ" sz="6000" dirty="0" err="1" smtClean="0"/>
              <a:t>further</a:t>
            </a:r>
            <a:r>
              <a:rPr lang="cs-CZ" sz="6000" dirty="0" smtClean="0"/>
              <a:t> </a:t>
            </a:r>
            <a:r>
              <a:rPr lang="cs-CZ" sz="6000" dirty="0" err="1" smtClean="0"/>
              <a:t>advancement</a:t>
            </a:r>
            <a:r>
              <a:rPr lang="cs-CZ" sz="6000" dirty="0" smtClean="0"/>
              <a:t> </a:t>
            </a:r>
            <a:r>
              <a:rPr lang="cs-CZ" sz="6000" dirty="0" err="1" smtClean="0"/>
              <a:t>we</a:t>
            </a:r>
            <a:r>
              <a:rPr lang="cs-CZ" sz="6000" dirty="0" smtClean="0"/>
              <a:t> use </a:t>
            </a:r>
            <a:r>
              <a:rPr lang="cs-CZ" sz="6000" dirty="0" err="1" smtClean="0"/>
              <a:t>sigmoid</a:t>
            </a:r>
            <a:r>
              <a:rPr lang="cs-CZ" sz="6000" dirty="0" smtClean="0"/>
              <a:t> </a:t>
            </a:r>
            <a:r>
              <a:rPr lang="cs-CZ" sz="6000" dirty="0" err="1" smtClean="0"/>
              <a:t>instead</a:t>
            </a:r>
            <a:r>
              <a:rPr lang="cs-CZ" sz="6000" dirty="0" smtClean="0"/>
              <a:t> </a:t>
            </a:r>
            <a:r>
              <a:rPr lang="cs-CZ" sz="6000" dirty="0" err="1" smtClean="0"/>
              <a:t>of</a:t>
            </a:r>
            <a:r>
              <a:rPr lang="cs-CZ" sz="6000" dirty="0" smtClean="0"/>
              <a:t> step </a:t>
            </a:r>
            <a:r>
              <a:rPr lang="cs-CZ" sz="6000" dirty="0" err="1" smtClean="0"/>
              <a:t>function</a:t>
            </a:r>
            <a:r>
              <a:rPr lang="cs-CZ" sz="6000" dirty="0" smtClean="0"/>
              <a:t>:</a:t>
            </a:r>
            <a:br>
              <a:rPr lang="cs-CZ" sz="6000" dirty="0" smtClean="0"/>
            </a:br>
            <a:r>
              <a:rPr lang="cs-CZ" sz="6000" dirty="0" smtClean="0"/>
              <a:t>		</a:t>
            </a:r>
            <a:r>
              <a:rPr lang="cs-CZ" sz="6000" i="1" dirty="0" err="1" smtClean="0"/>
              <a:t>we</a:t>
            </a:r>
            <a:r>
              <a:rPr lang="cs-CZ" sz="6000" i="1" dirty="0" smtClean="0"/>
              <a:t> use </a:t>
            </a:r>
            <a:r>
              <a:rPr lang="cs-CZ" sz="6000" i="1" dirty="0" err="1" smtClean="0"/>
              <a:t>sigmoid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for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ressolution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whether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the</a:t>
            </a:r>
            <a:r>
              <a:rPr lang="cs-CZ" sz="6000" i="1" dirty="0" smtClean="0"/>
              <a:t> agent </a:t>
            </a:r>
            <a:r>
              <a:rPr lang="cs-CZ" sz="6000" i="1" dirty="0" err="1" smtClean="0"/>
              <a:t>will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take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into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account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opinions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of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agents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with</a:t>
            </a:r>
            <a:r>
              <a:rPr lang="cs-CZ" sz="6000" i="1" dirty="0" smtClean="0"/>
              <a:t> </a:t>
            </a:r>
            <a:br>
              <a:rPr lang="cs-CZ" sz="6000" i="1" dirty="0" smtClean="0"/>
            </a:br>
            <a:r>
              <a:rPr lang="cs-CZ" sz="6000" i="1" dirty="0" smtClean="0"/>
              <a:t>		</a:t>
            </a:r>
            <a:r>
              <a:rPr lang="cs-CZ" sz="6000" i="1" dirty="0" err="1" smtClean="0"/>
              <a:t>different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position</a:t>
            </a:r>
            <a:r>
              <a:rPr lang="cs-CZ" sz="6000" i="1" dirty="0" smtClean="0"/>
              <a:t> in </a:t>
            </a:r>
            <a:r>
              <a:rPr lang="cs-CZ" sz="6000" i="1" dirty="0" err="1" smtClean="0"/>
              <a:t>opinion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space</a:t>
            </a:r>
            <a:r>
              <a:rPr lang="cs-CZ" sz="6000" i="1" dirty="0" smtClean="0"/>
              <a:t> and </a:t>
            </a:r>
            <a:r>
              <a:rPr lang="cs-CZ" sz="6000" i="1" dirty="0" err="1" smtClean="0"/>
              <a:t>from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different</a:t>
            </a:r>
            <a:r>
              <a:rPr lang="cs-CZ" sz="6000" i="1" dirty="0" smtClean="0"/>
              <a:t>/</a:t>
            </a:r>
            <a:r>
              <a:rPr lang="cs-CZ" sz="6000" i="1" dirty="0" err="1" smtClean="0"/>
              <a:t>same</a:t>
            </a:r>
            <a:r>
              <a:rPr lang="cs-CZ" sz="6000" i="1" dirty="0" smtClean="0"/>
              <a:t> identity </a:t>
            </a:r>
            <a:r>
              <a:rPr lang="cs-CZ" sz="6000" i="1" dirty="0" err="1" smtClean="0"/>
              <a:t>group</a:t>
            </a:r>
            <a:r>
              <a:rPr lang="cs-CZ" sz="6000" i="1" dirty="0" smtClean="0"/>
              <a:t>  </a:t>
            </a:r>
            <a:r>
              <a:rPr lang="cs-CZ" sz="6000" dirty="0" smtClean="0"/>
              <a:t> </a:t>
            </a:r>
            <a:endParaRPr lang="cs-CZ" sz="6000" dirty="0"/>
          </a:p>
        </p:txBody>
      </p:sp>
    </p:spTree>
    <p:extLst>
      <p:ext uri="{BB962C8B-B14F-4D97-AF65-F5344CB8AC3E}">
        <p14:creationId xmlns:p14="http://schemas.microsoft.com/office/powerpoint/2010/main" val="17620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5840362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kind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attention</a:t>
            </a:r>
            <a:r>
              <a:rPr lang="cs-CZ" sz="11500" b="1" i="1" dirty="0" smtClean="0"/>
              <a:t> and</a:t>
            </a:r>
            <a:br>
              <a:rPr lang="cs-CZ" sz="11500" b="1" i="1" dirty="0" smtClean="0"/>
            </a:br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in </a:t>
            </a:r>
            <a:r>
              <a:rPr lang="cs-CZ" sz="11500" b="1" i="1" dirty="0" err="1" smtClean="0"/>
              <a:t>advance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questions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comments</a:t>
            </a:r>
            <a:r>
              <a:rPr lang="cs-CZ" sz="11500" b="1" i="1" dirty="0" smtClean="0"/>
              <a:t>!</a:t>
            </a:r>
            <a:endParaRPr lang="en-US" sz="72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5556250" y="11121206"/>
            <a:ext cx="2406014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dirty="0" err="1" smtClean="0"/>
              <a:t>Corresponding</a:t>
            </a:r>
            <a:r>
              <a:rPr lang="cs-CZ" sz="8000" dirty="0" smtClean="0"/>
              <a:t> </a:t>
            </a:r>
            <a:r>
              <a:rPr lang="cs-CZ" sz="8000" dirty="0" err="1" smtClean="0"/>
              <a:t>author</a:t>
            </a:r>
            <a:r>
              <a:rPr lang="cs-CZ" sz="8000" dirty="0" smtClean="0"/>
              <a:t>: </a:t>
            </a:r>
            <a:r>
              <a:rPr lang="cs-CZ" sz="8000" dirty="0" err="1" smtClean="0"/>
              <a:t>FranČesko</a:t>
            </a:r>
            <a:r>
              <a:rPr lang="cs-CZ" sz="8000" dirty="0" smtClean="0"/>
              <a:t>, </a:t>
            </a:r>
            <a:r>
              <a:rPr lang="cs-CZ" sz="8000" dirty="0" smtClean="0">
                <a:hlinkClick r:id="rId2"/>
              </a:rPr>
              <a:t>kalvas@kss.zcu.cz</a:t>
            </a:r>
            <a:endParaRPr lang="cs-CZ" sz="8000" dirty="0" smtClean="0"/>
          </a:p>
          <a:p>
            <a:endParaRPr lang="cs-CZ" sz="8000" dirty="0"/>
          </a:p>
          <a:p>
            <a:pPr algn="ctr"/>
            <a:r>
              <a:rPr lang="en-US" sz="8000" dirty="0" err="1" smtClean="0"/>
              <a:t>Ashwin</a:t>
            </a:r>
            <a:r>
              <a:rPr lang="en-US" sz="8000" dirty="0" smtClean="0"/>
              <a:t> </a:t>
            </a:r>
            <a:r>
              <a:rPr lang="en-US" sz="8000" dirty="0" err="1"/>
              <a:t>Ramaswamy</a:t>
            </a:r>
            <a:r>
              <a:rPr lang="en-US" sz="8000" i="1" dirty="0"/>
              <a:t>,</a:t>
            </a:r>
            <a:r>
              <a:rPr lang="cs-CZ" sz="8000" i="1" dirty="0"/>
              <a:t> </a:t>
            </a:r>
            <a:r>
              <a:rPr lang="cs-CZ" sz="8000" i="1" dirty="0" smtClean="0">
                <a:hlinkClick r:id="rId3"/>
              </a:rPr>
              <a:t>ashwin.ramaswamy.92@gmail.com</a:t>
            </a:r>
            <a:r>
              <a:rPr lang="en-IN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endParaRPr lang="cs-CZ" sz="8000" dirty="0"/>
          </a:p>
          <a:p>
            <a:pPr algn="ctr"/>
            <a:r>
              <a:rPr lang="en-US" sz="8000" dirty="0"/>
              <a:t>Ashley Sanders-Jackson</a:t>
            </a:r>
            <a:r>
              <a:rPr lang="en-US" sz="8000" dirty="0" smtClean="0"/>
              <a:t>,</a:t>
            </a:r>
            <a:r>
              <a:rPr lang="cs-CZ" sz="8000" i="1" dirty="0" smtClean="0"/>
              <a:t> </a:t>
            </a:r>
            <a:r>
              <a:rPr lang="cs-CZ" sz="8000" i="1" dirty="0" smtClean="0">
                <a:hlinkClick r:id="rId4"/>
              </a:rPr>
              <a:t>a.sanders.jackson@gmail.com</a:t>
            </a:r>
            <a:r>
              <a:rPr lang="en-US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r>
              <a:rPr lang="cs-CZ" sz="8000" dirty="0" smtClean="0"/>
              <a:t> </a:t>
            </a:r>
            <a:endParaRPr lang="en-IN" sz="8000" dirty="0"/>
          </a:p>
          <a:p>
            <a:pPr algn="ctr">
              <a:tabLst>
                <a:tab pos="2789238" algn="l"/>
              </a:tabLst>
            </a:pPr>
            <a:r>
              <a:rPr lang="en-US" sz="8000" dirty="0" err="1"/>
              <a:t>Mi</a:t>
            </a:r>
            <a:r>
              <a:rPr lang="cs-CZ" sz="8000" dirty="0"/>
              <a:t>cha</a:t>
            </a:r>
            <a:r>
              <a:rPr lang="en-US" sz="8000" dirty="0"/>
              <a:t>e</a:t>
            </a:r>
            <a:r>
              <a:rPr lang="cs-CZ" sz="8000" dirty="0"/>
              <a:t>l</a:t>
            </a:r>
            <a:r>
              <a:rPr lang="en-US" sz="8000" dirty="0"/>
              <a:t> Slater, </a:t>
            </a:r>
            <a:r>
              <a:rPr lang="cs-CZ" sz="8000" i="1" dirty="0" smtClean="0">
                <a:hlinkClick r:id="rId5"/>
              </a:rPr>
              <a:t>slater.59@osu.edu</a:t>
            </a:r>
            <a:r>
              <a:rPr lang="cs-CZ" sz="8000" i="1" dirty="0" smtClean="0"/>
              <a:t> </a:t>
            </a:r>
            <a:r>
              <a:rPr lang="en-US" sz="8000" i="1" dirty="0" smtClean="0"/>
              <a:t> </a:t>
            </a:r>
            <a:r>
              <a:rPr lang="cs-CZ" sz="8000" dirty="0" smtClean="0"/>
              <a:t> </a:t>
            </a:r>
            <a:endParaRPr lang="cs-CZ" sz="8000" dirty="0"/>
          </a:p>
        </p:txBody>
      </p:sp>
    </p:spTree>
    <p:extLst>
      <p:ext uri="{BB962C8B-B14F-4D97-AF65-F5344CB8AC3E}">
        <p14:creationId xmlns:p14="http://schemas.microsoft.com/office/powerpoint/2010/main" val="24468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Nonlinearity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8813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33411914" cy="21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46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0"/>
            <a:ext cx="12830175" cy="2138362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50" y="29100"/>
            <a:ext cx="6397625" cy="21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94881" cy="211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6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5840362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kind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attention</a:t>
            </a:r>
            <a:r>
              <a:rPr lang="cs-CZ" sz="11500" b="1" i="1" dirty="0" smtClean="0"/>
              <a:t> and</a:t>
            </a:r>
            <a:br>
              <a:rPr lang="cs-CZ" sz="11500" b="1" i="1" dirty="0" smtClean="0"/>
            </a:br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in </a:t>
            </a:r>
            <a:r>
              <a:rPr lang="cs-CZ" sz="11500" b="1" i="1" dirty="0" err="1" smtClean="0"/>
              <a:t>advance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questions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comments</a:t>
            </a:r>
            <a:r>
              <a:rPr lang="cs-CZ" sz="11500" b="1" i="1" dirty="0" smtClean="0"/>
              <a:t>!</a:t>
            </a:r>
            <a:endParaRPr lang="en-US" sz="72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5556250" y="11121206"/>
            <a:ext cx="2406014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dirty="0" err="1" smtClean="0"/>
              <a:t>Corresponding</a:t>
            </a:r>
            <a:r>
              <a:rPr lang="cs-CZ" sz="8000" dirty="0" smtClean="0"/>
              <a:t> </a:t>
            </a:r>
            <a:r>
              <a:rPr lang="cs-CZ" sz="8000" dirty="0" err="1" smtClean="0"/>
              <a:t>author</a:t>
            </a:r>
            <a:r>
              <a:rPr lang="cs-CZ" sz="8000" dirty="0" smtClean="0"/>
              <a:t>: </a:t>
            </a:r>
            <a:r>
              <a:rPr lang="cs-CZ" sz="8000" dirty="0" err="1" smtClean="0"/>
              <a:t>FranČesko</a:t>
            </a:r>
            <a:r>
              <a:rPr lang="cs-CZ" sz="8000" dirty="0" smtClean="0"/>
              <a:t>, </a:t>
            </a:r>
            <a:r>
              <a:rPr lang="cs-CZ" sz="8000" dirty="0" smtClean="0">
                <a:hlinkClick r:id="rId2"/>
              </a:rPr>
              <a:t>kalvas@kss.zcu.cz</a:t>
            </a:r>
            <a:endParaRPr lang="cs-CZ" sz="8000" dirty="0" smtClean="0"/>
          </a:p>
          <a:p>
            <a:endParaRPr lang="cs-CZ" sz="8000" dirty="0"/>
          </a:p>
          <a:p>
            <a:pPr algn="ctr"/>
            <a:r>
              <a:rPr lang="en-US" sz="8000" dirty="0" err="1" smtClean="0"/>
              <a:t>Ashwin</a:t>
            </a:r>
            <a:r>
              <a:rPr lang="en-US" sz="8000" dirty="0" smtClean="0"/>
              <a:t> </a:t>
            </a:r>
            <a:r>
              <a:rPr lang="en-US" sz="8000" dirty="0" err="1"/>
              <a:t>Ramaswamy</a:t>
            </a:r>
            <a:r>
              <a:rPr lang="en-US" sz="8000" i="1" dirty="0"/>
              <a:t>,</a:t>
            </a:r>
            <a:r>
              <a:rPr lang="cs-CZ" sz="8000" i="1" dirty="0"/>
              <a:t> </a:t>
            </a:r>
            <a:r>
              <a:rPr lang="cs-CZ" sz="8000" i="1" dirty="0" smtClean="0">
                <a:hlinkClick r:id="rId3"/>
              </a:rPr>
              <a:t>ashwin.ramaswamy.92@gmail.com</a:t>
            </a:r>
            <a:r>
              <a:rPr lang="en-IN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endParaRPr lang="cs-CZ" sz="8000" dirty="0"/>
          </a:p>
          <a:p>
            <a:pPr algn="ctr"/>
            <a:r>
              <a:rPr lang="en-US" sz="8000" dirty="0"/>
              <a:t>Ashley Sanders-Jackson</a:t>
            </a:r>
            <a:r>
              <a:rPr lang="en-US" sz="8000" dirty="0" smtClean="0"/>
              <a:t>,</a:t>
            </a:r>
            <a:r>
              <a:rPr lang="cs-CZ" sz="8000" i="1" dirty="0" smtClean="0"/>
              <a:t> </a:t>
            </a:r>
            <a:r>
              <a:rPr lang="cs-CZ" sz="8000" i="1" dirty="0" smtClean="0">
                <a:hlinkClick r:id="rId4"/>
              </a:rPr>
              <a:t>a.sanders.jackson@gmail.com</a:t>
            </a:r>
            <a:r>
              <a:rPr lang="en-US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r>
              <a:rPr lang="cs-CZ" sz="8000" dirty="0" smtClean="0"/>
              <a:t> </a:t>
            </a:r>
            <a:endParaRPr lang="en-IN" sz="8000" dirty="0"/>
          </a:p>
          <a:p>
            <a:pPr algn="ctr">
              <a:tabLst>
                <a:tab pos="2789238" algn="l"/>
              </a:tabLst>
            </a:pPr>
            <a:r>
              <a:rPr lang="en-US" sz="8000" dirty="0" err="1"/>
              <a:t>Mi</a:t>
            </a:r>
            <a:r>
              <a:rPr lang="cs-CZ" sz="8000" dirty="0"/>
              <a:t>cha</a:t>
            </a:r>
            <a:r>
              <a:rPr lang="en-US" sz="8000" dirty="0"/>
              <a:t>e</a:t>
            </a:r>
            <a:r>
              <a:rPr lang="cs-CZ" sz="8000" dirty="0"/>
              <a:t>l</a:t>
            </a:r>
            <a:r>
              <a:rPr lang="en-US" sz="8000" dirty="0"/>
              <a:t> Slater, </a:t>
            </a:r>
            <a:r>
              <a:rPr lang="cs-CZ" sz="8000" i="1" dirty="0" smtClean="0">
                <a:hlinkClick r:id="rId5"/>
              </a:rPr>
              <a:t>slater.59@osu.edu</a:t>
            </a:r>
            <a:r>
              <a:rPr lang="cs-CZ" sz="8000" i="1" dirty="0" smtClean="0"/>
              <a:t> </a:t>
            </a:r>
            <a:r>
              <a:rPr lang="en-US" sz="8000" i="1" dirty="0" smtClean="0"/>
              <a:t> </a:t>
            </a:r>
            <a:r>
              <a:rPr lang="cs-CZ" sz="8000" dirty="0" smtClean="0"/>
              <a:t> </a:t>
            </a:r>
            <a:endParaRPr lang="cs-CZ" sz="8000" dirty="0"/>
          </a:p>
        </p:txBody>
      </p:sp>
    </p:spTree>
    <p:extLst>
      <p:ext uri="{BB962C8B-B14F-4D97-AF65-F5344CB8AC3E}">
        <p14:creationId xmlns:p14="http://schemas.microsoft.com/office/powerpoint/2010/main" val="1541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Technical</a:t>
            </a:r>
            <a:r>
              <a:rPr lang="cs-CZ" sz="11500" b="1" i="1" dirty="0" smtClean="0"/>
              <a:t> II.: </a:t>
            </a:r>
            <a:r>
              <a:rPr lang="cs-CZ" sz="11500" b="1" i="1" dirty="0" err="1" smtClean="0"/>
              <a:t>Further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advancements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3510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/>
              <a:t>Technical</a:t>
            </a:r>
            <a:r>
              <a:rPr lang="cs-CZ" sz="9600" b="1" i="1" dirty="0"/>
              <a:t> II.: </a:t>
            </a:r>
            <a:r>
              <a:rPr lang="cs-CZ" sz="9600" b="1" i="1" dirty="0" err="1"/>
              <a:t>Further</a:t>
            </a:r>
            <a:r>
              <a:rPr lang="cs-CZ" sz="9600" b="1" i="1" dirty="0"/>
              <a:t> </a:t>
            </a:r>
            <a:r>
              <a:rPr lang="cs-CZ" sz="9600" b="1" i="1" dirty="0" err="1"/>
              <a:t>advancements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809"/>
            <a:ext cx="35004432" cy="141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/>
              <a:t>Technical</a:t>
            </a:r>
            <a:r>
              <a:rPr lang="cs-CZ" sz="9600" b="1" i="1" dirty="0"/>
              <a:t> II.: </a:t>
            </a:r>
            <a:r>
              <a:rPr lang="cs-CZ" sz="9600" b="1" i="1" dirty="0" err="1"/>
              <a:t>Further</a:t>
            </a:r>
            <a:r>
              <a:rPr lang="cs-CZ" sz="9600" b="1" i="1" dirty="0"/>
              <a:t> </a:t>
            </a:r>
            <a:r>
              <a:rPr lang="cs-CZ" sz="9600" b="1" i="1" dirty="0" err="1"/>
              <a:t>advancements</a:t>
            </a:r>
            <a:endParaRPr lang="en-US" sz="66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648929" y="4601497"/>
            <a:ext cx="33862297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</a:t>
            </a:r>
            <a:r>
              <a:rPr lang="cs-CZ" sz="6600" dirty="0" err="1" smtClean="0"/>
              <a:t>apply</a:t>
            </a:r>
            <a:r>
              <a:rPr lang="cs-CZ" sz="6600" dirty="0" smtClean="0"/>
              <a:t> </a:t>
            </a:r>
            <a:r>
              <a:rPr lang="cs-CZ" sz="6600" dirty="0" err="1" smtClean="0"/>
              <a:t>sigmoids</a:t>
            </a:r>
            <a:r>
              <a:rPr lang="cs-CZ" sz="6600" dirty="0" smtClean="0"/>
              <a:t> to </a:t>
            </a:r>
            <a:r>
              <a:rPr lang="cs-CZ" sz="6600" dirty="0" err="1" smtClean="0"/>
              <a:t>differences</a:t>
            </a:r>
            <a:r>
              <a:rPr lang="cs-CZ" sz="6600" dirty="0" smtClean="0"/>
              <a:t> in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position</a:t>
            </a:r>
            <a:r>
              <a:rPr lang="cs-CZ" sz="6600" dirty="0" smtClean="0"/>
              <a:t> and identity </a:t>
            </a:r>
            <a:r>
              <a:rPr lang="cs-CZ" sz="6600" dirty="0" err="1" smtClean="0"/>
              <a:t>group</a:t>
            </a:r>
            <a:r>
              <a:rPr lang="cs-CZ" sz="6600" dirty="0" smtClean="0"/>
              <a:t> </a:t>
            </a:r>
            <a:r>
              <a:rPr lang="cs-CZ" sz="6600" dirty="0" err="1" smtClean="0"/>
              <a:t>membership</a:t>
            </a:r>
            <a:r>
              <a:rPr lang="cs-CZ" sz="6600" dirty="0" smtClean="0"/>
              <a:t>. </a:t>
            </a:r>
          </a:p>
          <a:p>
            <a:pPr marL="342900" indent="-342900">
              <a:buAutoNum type="arabicParenR"/>
            </a:pPr>
            <a:endParaRPr lang="cs-CZ" sz="6600" dirty="0"/>
          </a:p>
          <a:p>
            <a:pPr marL="342900" indent="-342900">
              <a:buAutoNum type="arabicParenR"/>
            </a:pPr>
            <a:r>
              <a:rPr lang="cs-CZ" sz="6600" dirty="0" smtClean="0"/>
              <a:t> </a:t>
            </a:r>
            <a:r>
              <a:rPr lang="cs-CZ" sz="6600" dirty="0" err="1" smtClean="0"/>
              <a:t>Normal</a:t>
            </a:r>
            <a:r>
              <a:rPr lang="cs-CZ" sz="6600" dirty="0" smtClean="0"/>
              <a:t> </a:t>
            </a:r>
            <a:r>
              <a:rPr lang="cs-CZ" sz="6600" dirty="0" err="1" smtClean="0"/>
              <a:t>distribution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randomly</a:t>
            </a:r>
            <a:r>
              <a:rPr lang="cs-CZ" sz="6600" dirty="0" smtClean="0"/>
              <a:t> </a:t>
            </a:r>
            <a:r>
              <a:rPr lang="cs-CZ" sz="6600" dirty="0" err="1" smtClean="0"/>
              <a:t>assigned</a:t>
            </a:r>
            <a:r>
              <a:rPr lang="cs-CZ" sz="6600" dirty="0" smtClean="0"/>
              <a:t> </a:t>
            </a:r>
            <a:r>
              <a:rPr lang="cs-CZ" sz="6600" dirty="0" err="1" smtClean="0"/>
              <a:t>parameters</a:t>
            </a:r>
            <a:r>
              <a:rPr lang="cs-CZ" sz="6600" dirty="0" smtClean="0"/>
              <a:t> (</a:t>
            </a:r>
            <a:br>
              <a:rPr lang="cs-CZ" sz="6600" dirty="0" smtClean="0"/>
            </a:br>
            <a:r>
              <a:rPr lang="cs-CZ" sz="6600" dirty="0"/>
              <a:t>				SDIRO [</a:t>
            </a:r>
            <a:r>
              <a:rPr lang="cs-CZ" sz="6600" dirty="0" err="1"/>
              <a:t>how</a:t>
            </a:r>
            <a:r>
              <a:rPr lang="cs-CZ" sz="6600" dirty="0"/>
              <a:t> agent </a:t>
            </a:r>
            <a:r>
              <a:rPr lang="cs-CZ" sz="6600" dirty="0" err="1"/>
              <a:t>recognizes</a:t>
            </a:r>
            <a:r>
              <a:rPr lang="cs-CZ" sz="6600" dirty="0"/>
              <a:t> identity </a:t>
            </a:r>
            <a:r>
              <a:rPr lang="cs-CZ" sz="6600" dirty="0" err="1"/>
              <a:t>groups</a:t>
            </a:r>
            <a:r>
              <a:rPr lang="cs-CZ" sz="6600" dirty="0"/>
              <a:t>],</a:t>
            </a:r>
            <a:br>
              <a:rPr lang="cs-CZ" sz="6600" dirty="0"/>
            </a:br>
            <a:r>
              <a:rPr lang="cs-CZ" sz="6600" dirty="0" smtClean="0"/>
              <a:t>				</a:t>
            </a:r>
            <a:r>
              <a:rPr lang="cs-CZ" sz="6600" dirty="0" err="1" smtClean="0"/>
              <a:t>openness</a:t>
            </a:r>
            <a:r>
              <a:rPr lang="cs-CZ" sz="6600" dirty="0" smtClean="0"/>
              <a:t> to </a:t>
            </a:r>
            <a:r>
              <a:rPr lang="cs-CZ" sz="6600" dirty="0" err="1" smtClean="0"/>
              <a:t>other</a:t>
            </a:r>
            <a:r>
              <a:rPr lang="cs-CZ" sz="6600" dirty="0" smtClean="0"/>
              <a:t> identity </a:t>
            </a:r>
            <a:r>
              <a:rPr lang="cs-CZ" sz="6600" dirty="0" err="1" smtClean="0"/>
              <a:t>groups</a:t>
            </a:r>
            <a:r>
              <a:rPr lang="cs-CZ" sz="6600" dirty="0" smtClean="0"/>
              <a:t> [</a:t>
            </a:r>
            <a:r>
              <a:rPr lang="cs-CZ" sz="6600" dirty="0" err="1" smtClean="0"/>
              <a:t>how</a:t>
            </a:r>
            <a:r>
              <a:rPr lang="cs-CZ" sz="6600" dirty="0" smtClean="0"/>
              <a:t> agent </a:t>
            </a:r>
            <a:r>
              <a:rPr lang="cs-CZ" sz="6600" dirty="0" err="1" smtClean="0"/>
              <a:t>interacts</a:t>
            </a:r>
            <a:r>
              <a:rPr lang="cs-CZ" sz="6600" dirty="0" smtClean="0"/>
              <a:t> </a:t>
            </a:r>
            <a:r>
              <a:rPr lang="cs-CZ" sz="6600" dirty="0" err="1" smtClean="0"/>
              <a:t>with</a:t>
            </a:r>
            <a:r>
              <a:rPr lang="cs-CZ" sz="6600" dirty="0" smtClean="0"/>
              <a:t> </a:t>
            </a:r>
            <a:r>
              <a:rPr lang="cs-CZ" sz="6600" dirty="0" err="1" smtClean="0"/>
              <a:t>members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different</a:t>
            </a:r>
            <a:r>
              <a:rPr lang="cs-CZ" sz="6600" dirty="0" smtClean="0"/>
              <a:t> </a:t>
            </a:r>
            <a:r>
              <a:rPr lang="cs-CZ" sz="6600" dirty="0" err="1" smtClean="0"/>
              <a:t>groups</a:t>
            </a:r>
            <a:r>
              <a:rPr lang="cs-CZ" sz="6600" dirty="0" smtClean="0"/>
              <a:t>], </a:t>
            </a:r>
            <a:br>
              <a:rPr lang="cs-CZ" sz="6600" dirty="0" smtClean="0"/>
            </a:br>
            <a:r>
              <a:rPr lang="cs-CZ" sz="6600" dirty="0"/>
              <a:t>				</a:t>
            </a:r>
            <a:r>
              <a:rPr lang="cs-CZ" sz="6600" dirty="0" err="1"/>
              <a:t>steepness</a:t>
            </a:r>
            <a:r>
              <a:rPr lang="cs-CZ" sz="6600" dirty="0"/>
              <a:t> </a:t>
            </a:r>
            <a:r>
              <a:rPr lang="cs-CZ" sz="6600" dirty="0" err="1"/>
              <a:t>of</a:t>
            </a:r>
            <a:r>
              <a:rPr lang="cs-CZ" sz="6600" dirty="0"/>
              <a:t> identity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 </a:t>
            </a:r>
            <a:r>
              <a:rPr lang="cs-CZ" sz="6600" dirty="0"/>
              <a:t>[</a:t>
            </a:r>
            <a:r>
              <a:rPr lang="cs-CZ" sz="6600" dirty="0" err="1"/>
              <a:t>how</a:t>
            </a:r>
            <a:r>
              <a:rPr lang="cs-CZ" sz="6600" dirty="0"/>
              <a:t> agent </a:t>
            </a:r>
            <a:r>
              <a:rPr lang="cs-CZ" sz="6600" dirty="0" err="1"/>
              <a:t>interacts</a:t>
            </a:r>
            <a:r>
              <a:rPr lang="cs-CZ" sz="6600" dirty="0"/>
              <a:t> </a:t>
            </a:r>
            <a:r>
              <a:rPr lang="cs-CZ" sz="6600" dirty="0" err="1"/>
              <a:t>with</a:t>
            </a:r>
            <a:r>
              <a:rPr lang="cs-CZ" sz="6600" dirty="0"/>
              <a:t> </a:t>
            </a:r>
            <a:r>
              <a:rPr lang="cs-CZ" sz="6600" dirty="0" err="1"/>
              <a:t>members</a:t>
            </a:r>
            <a:r>
              <a:rPr lang="cs-CZ" sz="6600" dirty="0"/>
              <a:t> </a:t>
            </a:r>
            <a:r>
              <a:rPr lang="cs-CZ" sz="6600" dirty="0" err="1"/>
              <a:t>of</a:t>
            </a:r>
            <a:r>
              <a:rPr lang="cs-CZ" sz="6600" dirty="0"/>
              <a:t> </a:t>
            </a:r>
            <a:r>
              <a:rPr lang="cs-CZ" sz="6600" dirty="0" err="1"/>
              <a:t>different</a:t>
            </a:r>
            <a:r>
              <a:rPr lang="cs-CZ" sz="6600" dirty="0"/>
              <a:t> </a:t>
            </a:r>
            <a:r>
              <a:rPr lang="cs-CZ" sz="6600" dirty="0" err="1"/>
              <a:t>groups</a:t>
            </a:r>
            <a:r>
              <a:rPr lang="cs-CZ" sz="6600" dirty="0"/>
              <a:t>]</a:t>
            </a:r>
            <a:r>
              <a:rPr lang="cs-CZ" sz="6600" dirty="0" smtClean="0"/>
              <a:t>, </a:t>
            </a:r>
            <a:r>
              <a:rPr lang="cs-CZ" sz="6600" dirty="0"/>
              <a:t/>
            </a:r>
            <a:br>
              <a:rPr lang="cs-CZ" sz="6600" dirty="0"/>
            </a:br>
            <a:r>
              <a:rPr lang="cs-CZ" sz="6600" dirty="0" smtClean="0"/>
              <a:t>				</a:t>
            </a:r>
            <a:r>
              <a:rPr lang="cs-CZ" sz="6600" dirty="0" err="1" smtClean="0"/>
              <a:t>uncertainity</a:t>
            </a:r>
            <a:r>
              <a:rPr lang="cs-CZ" sz="6600" dirty="0" smtClean="0"/>
              <a:t>/</a:t>
            </a:r>
            <a:r>
              <a:rPr lang="cs-CZ" sz="6600" dirty="0" err="1" smtClean="0"/>
              <a:t>openness</a:t>
            </a:r>
            <a:r>
              <a:rPr lang="cs-CZ" sz="6600" dirty="0" smtClean="0"/>
              <a:t> to </a:t>
            </a:r>
            <a:r>
              <a:rPr lang="cs-CZ" sz="6600" dirty="0" err="1" smtClean="0"/>
              <a:t>different</a:t>
            </a:r>
            <a:r>
              <a:rPr lang="cs-CZ" sz="6600" dirty="0" smtClean="0"/>
              <a:t>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, </a:t>
            </a:r>
            <a:br>
              <a:rPr lang="cs-CZ" sz="6600" dirty="0" smtClean="0"/>
            </a:br>
            <a:r>
              <a:rPr lang="cs-CZ" sz="6600" dirty="0" smtClean="0"/>
              <a:t>				</a:t>
            </a:r>
            <a:r>
              <a:rPr lang="cs-CZ" sz="6600" dirty="0" err="1" smtClean="0"/>
              <a:t>steepness</a:t>
            </a:r>
            <a:r>
              <a:rPr lang="cs-CZ" sz="6600" dirty="0" smtClean="0"/>
              <a:t> 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/>
              <a:t>opinion</a:t>
            </a:r>
            <a:r>
              <a:rPr lang="cs-CZ" sz="6600" dirty="0"/>
              <a:t>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, </a:t>
            </a:r>
            <a:br>
              <a:rPr lang="cs-CZ" sz="6600" dirty="0" smtClean="0"/>
            </a:br>
            <a:r>
              <a:rPr lang="cs-CZ" sz="6600" dirty="0" smtClean="0"/>
              <a:t>				</a:t>
            </a:r>
            <a:r>
              <a:rPr lang="cs-CZ" sz="6600" dirty="0" err="1" smtClean="0"/>
              <a:t>conformity</a:t>
            </a:r>
            <a:r>
              <a:rPr lang="cs-CZ" sz="6600" dirty="0" smtClean="0"/>
              <a:t>)</a:t>
            </a:r>
          </a:p>
          <a:p>
            <a:pPr marL="342900" indent="-342900">
              <a:buAutoNum type="arabicParenR"/>
            </a:pPr>
            <a:endParaRPr lang="cs-CZ" sz="6600" dirty="0"/>
          </a:p>
          <a:p>
            <a:pPr marL="342900" indent="-342900">
              <a:buAutoNum type="arabicParenR"/>
            </a:pPr>
            <a:r>
              <a:rPr lang="cs-CZ" sz="6600" dirty="0" smtClean="0"/>
              <a:t> </a:t>
            </a:r>
            <a:r>
              <a:rPr lang="cs-CZ" sz="6600" dirty="0" err="1" smtClean="0"/>
              <a:t>We</a:t>
            </a:r>
            <a:r>
              <a:rPr lang="cs-CZ" sz="6600" dirty="0" smtClean="0"/>
              <a:t> use </a:t>
            </a:r>
            <a:r>
              <a:rPr lang="cs-CZ" sz="6600" dirty="0" err="1" smtClean="0"/>
              <a:t>for</a:t>
            </a:r>
            <a:r>
              <a:rPr lang="cs-CZ" sz="6600" dirty="0" smtClean="0"/>
              <a:t> </a:t>
            </a:r>
            <a:r>
              <a:rPr lang="cs-CZ" sz="6600" dirty="0" err="1" smtClean="0"/>
              <a:t>communication</a:t>
            </a:r>
            <a:r>
              <a:rPr lang="cs-CZ" sz="6600" dirty="0" smtClean="0"/>
              <a:t> </a:t>
            </a:r>
            <a:r>
              <a:rPr lang="cs-CZ" sz="6600" dirty="0" err="1" smtClean="0"/>
              <a:t>only</a:t>
            </a:r>
            <a:r>
              <a:rPr lang="cs-CZ" sz="6600" dirty="0" smtClean="0"/>
              <a:t> full network and </a:t>
            </a:r>
            <a:r>
              <a:rPr lang="cs-CZ" sz="6600" dirty="0" err="1" smtClean="0"/>
              <a:t>agents</a:t>
            </a:r>
            <a:r>
              <a:rPr lang="cs-CZ" sz="6600" dirty="0" smtClean="0"/>
              <a:t> </a:t>
            </a:r>
            <a:r>
              <a:rPr lang="cs-CZ" sz="6600" dirty="0" err="1" smtClean="0"/>
              <a:t>always</a:t>
            </a:r>
            <a:r>
              <a:rPr lang="cs-CZ" sz="6600" dirty="0" smtClean="0"/>
              <a:t> </a:t>
            </a:r>
            <a:r>
              <a:rPr lang="cs-CZ" sz="6600" dirty="0" err="1" smtClean="0"/>
              <a:t>speak</a:t>
            </a:r>
            <a:r>
              <a:rPr lang="cs-CZ" sz="6600" dirty="0" smtClean="0"/>
              <a:t> </a:t>
            </a:r>
            <a:r>
              <a:rPr lang="cs-CZ" sz="6600" dirty="0" err="1" smtClean="0"/>
              <a:t>their</a:t>
            </a:r>
            <a:r>
              <a:rPr lang="cs-CZ" sz="6600" dirty="0" smtClean="0"/>
              <a:t>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out</a:t>
            </a:r>
            <a:r>
              <a:rPr lang="cs-CZ" sz="6600" dirty="0" smtClean="0"/>
              <a:t>. 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4614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/>
              <a:t>Technical</a:t>
            </a:r>
            <a:r>
              <a:rPr lang="cs-CZ" sz="9600" b="1" i="1" dirty="0"/>
              <a:t> II.: </a:t>
            </a:r>
            <a:r>
              <a:rPr lang="cs-CZ" sz="9600" b="1" i="1" dirty="0" smtClean="0"/>
              <a:t>More on </a:t>
            </a:r>
            <a:r>
              <a:rPr lang="cs-CZ" sz="9600" b="1" i="1" dirty="0" err="1" smtClean="0"/>
              <a:t>sigmoids</a:t>
            </a:r>
            <a:endParaRPr lang="en-US" sz="6600" i="1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C75DB3BF-A86D-7366-FD52-9EC8D93E708B}"/>
              </a:ext>
            </a:extLst>
          </p:cNvPr>
          <p:cNvSpPr txBox="1"/>
          <p:nvPr/>
        </p:nvSpPr>
        <p:spPr>
          <a:xfrm>
            <a:off x="292960" y="4155171"/>
            <a:ext cx="34879689" cy="1648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b="1" dirty="0" smtClean="0">
                <a:latin typeface="Helvetica" pitchFamily="2" charset="0"/>
              </a:rPr>
              <a:t>In </a:t>
            </a:r>
            <a:r>
              <a:rPr lang="cs-CZ" sz="6000" b="1" dirty="0" err="1" smtClean="0">
                <a:latin typeface="Helvetica" pitchFamily="2" charset="0"/>
              </a:rPr>
              <a:t>later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version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we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used</a:t>
            </a:r>
            <a:r>
              <a:rPr lang="cs-CZ" sz="6000" b="1" dirty="0" smtClean="0">
                <a:latin typeface="Helvetica" pitchFamily="2" charset="0"/>
              </a:rPr>
              <a:t> step </a:t>
            </a:r>
            <a:r>
              <a:rPr lang="cs-CZ" sz="6000" b="1" dirty="0" err="1" smtClean="0">
                <a:latin typeface="Helvetica" pitchFamily="2" charset="0"/>
              </a:rPr>
              <a:t>function</a:t>
            </a:r>
            <a:r>
              <a:rPr lang="cs-CZ" sz="6000" b="1" dirty="0" smtClean="0">
                <a:latin typeface="Helvetica" pitchFamily="2" charset="0"/>
              </a:rPr>
              <a:t>: </a:t>
            </a:r>
            <a:br>
              <a:rPr lang="cs-CZ" sz="6000" b="1" dirty="0" smtClean="0">
                <a:latin typeface="Helvetica" pitchFamily="2" charset="0"/>
              </a:rPr>
            </a:br>
            <a:r>
              <a:rPr lang="cs-CZ" sz="6000" dirty="0" err="1" smtClean="0">
                <a:latin typeface="Helvetica" pitchFamily="2" charset="0"/>
              </a:rPr>
              <a:t>If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position</a:t>
            </a:r>
            <a:r>
              <a:rPr lang="cs-CZ" sz="6000" dirty="0" smtClean="0">
                <a:latin typeface="Helvetica" pitchFamily="2" charset="0"/>
              </a:rPr>
              <a:t> in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space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other</a:t>
            </a:r>
            <a:r>
              <a:rPr lang="cs-CZ" sz="6000" dirty="0" smtClean="0">
                <a:latin typeface="Helvetica" pitchFamily="2" charset="0"/>
              </a:rPr>
              <a:t> agent </a:t>
            </a:r>
            <a:r>
              <a:rPr lang="cs-CZ" sz="6000" dirty="0" err="1" smtClean="0">
                <a:latin typeface="Helvetica" pitchFamily="2" charset="0"/>
              </a:rPr>
              <a:t>was</a:t>
            </a:r>
            <a:r>
              <a:rPr lang="cs-CZ" sz="6000" dirty="0" smtClean="0">
                <a:latin typeface="Helvetica" pitchFamily="2" charset="0"/>
              </a:rPr>
              <a:t> in distance </a:t>
            </a:r>
            <a:r>
              <a:rPr lang="cs-CZ" sz="6000" dirty="0" err="1" smtClean="0">
                <a:latin typeface="Helvetica" pitchFamily="2" charset="0"/>
              </a:rPr>
              <a:t>which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was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equal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less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than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value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given</a:t>
            </a:r>
            <a:r>
              <a:rPr lang="cs-CZ" sz="6000" dirty="0" smtClean="0">
                <a:latin typeface="Helvetica" pitchFamily="2" charset="0"/>
              </a:rPr>
              <a:t> by </a:t>
            </a:r>
            <a:r>
              <a:rPr lang="cs-CZ" sz="6000" dirty="0" err="1" smtClean="0">
                <a:latin typeface="Helvetica" pitchFamily="2" charset="0"/>
              </a:rPr>
              <a:t>uncertainty</a:t>
            </a:r>
            <a:r>
              <a:rPr lang="cs-CZ" sz="6000" dirty="0" smtClean="0">
                <a:latin typeface="Helvetica" pitchFamily="2" charset="0"/>
              </a:rPr>
              <a:t>/</a:t>
            </a:r>
            <a:r>
              <a:rPr lang="cs-CZ" sz="6000" dirty="0" err="1" smtClean="0">
                <a:latin typeface="Helvetica" pitchFamily="2" charset="0"/>
              </a:rPr>
              <a:t>openness</a:t>
            </a:r>
            <a:r>
              <a:rPr lang="cs-CZ" sz="6000" dirty="0" smtClean="0">
                <a:latin typeface="Helvetica" pitchFamily="2" charset="0"/>
              </a:rPr>
              <a:t> to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, </a:t>
            </a:r>
            <a:r>
              <a:rPr lang="cs-CZ" sz="6000" dirty="0" err="1" smtClean="0">
                <a:latin typeface="Helvetica" pitchFamily="2" charset="0"/>
              </a:rPr>
              <a:t>then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other</a:t>
            </a:r>
            <a:r>
              <a:rPr lang="cs-CZ" sz="6000" dirty="0" smtClean="0">
                <a:latin typeface="Helvetica" pitchFamily="2" charset="0"/>
              </a:rPr>
              <a:t> agent </a:t>
            </a:r>
            <a:r>
              <a:rPr lang="cs-CZ" sz="6000" dirty="0" err="1" smtClean="0">
                <a:latin typeface="Helvetica" pitchFamily="2" charset="0"/>
              </a:rPr>
              <a:t>were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accepted</a:t>
            </a:r>
            <a:r>
              <a:rPr lang="cs-CZ" sz="6000" dirty="0" smtClean="0">
                <a:latin typeface="Helvetica" pitchFamily="2" charset="0"/>
              </a:rPr>
              <a:t> and </a:t>
            </a:r>
            <a:r>
              <a:rPr lang="cs-CZ" sz="6000" dirty="0" err="1" smtClean="0">
                <a:latin typeface="Helvetica" pitchFamily="2" charset="0"/>
              </a:rPr>
              <a:t>used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updating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own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Same </a:t>
            </a:r>
            <a:r>
              <a:rPr lang="cs-CZ" sz="6000" dirty="0" err="1" smtClean="0">
                <a:latin typeface="Helvetica" pitchFamily="2" charset="0"/>
              </a:rPr>
              <a:t>held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true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identity </a:t>
            </a:r>
            <a:r>
              <a:rPr lang="cs-CZ" sz="6000" dirty="0" err="1" smtClean="0">
                <a:latin typeface="Helvetica" pitchFamily="2" charset="0"/>
              </a:rPr>
              <a:t>groups</a:t>
            </a:r>
            <a:r>
              <a:rPr lang="cs-CZ" sz="6000" dirty="0" smtClean="0">
                <a:latin typeface="Helvetica" pitchFamily="2" charset="0"/>
              </a:rPr>
              <a:t> – </a:t>
            </a:r>
            <a:r>
              <a:rPr lang="cs-CZ" sz="6000" dirty="0" err="1" smtClean="0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agents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from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same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group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were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always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accepted</a:t>
            </a:r>
            <a:r>
              <a:rPr lang="cs-CZ" sz="6000" dirty="0" smtClean="0">
                <a:latin typeface="Helvetica" pitchFamily="2" charset="0"/>
              </a:rPr>
              <a:t>, but </a:t>
            </a:r>
            <a:r>
              <a:rPr lang="cs-CZ" sz="6000" dirty="0" err="1">
                <a:latin typeface="Helvetica" pitchFamily="2" charset="0"/>
              </a:rPr>
              <a:t>opinions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of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agents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from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groups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were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always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rejected</a:t>
            </a:r>
            <a:r>
              <a:rPr lang="cs-CZ" sz="6000" dirty="0" smtClean="0">
                <a:latin typeface="Helvetica" pitchFamily="2" charset="0"/>
              </a:rPr>
              <a:t>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cs-CZ" sz="6000" dirty="0">
              <a:latin typeface="Helvetica" pitchFamily="2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b="1" dirty="0" err="1" smtClean="0">
                <a:latin typeface="Helvetica" pitchFamily="2" charset="0"/>
              </a:rPr>
              <a:t>Sigmoids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work</a:t>
            </a:r>
            <a:r>
              <a:rPr lang="cs-CZ" sz="6000" b="1" dirty="0" smtClean="0">
                <a:latin typeface="Helvetica" pitchFamily="2" charset="0"/>
              </a:rPr>
              <a:t> </a:t>
            </a:r>
            <a:r>
              <a:rPr lang="cs-CZ" sz="6000" b="1" dirty="0" err="1" smtClean="0">
                <a:latin typeface="Helvetica" pitchFamily="2" charset="0"/>
              </a:rPr>
              <a:t>differently</a:t>
            </a:r>
            <a:r>
              <a:rPr lang="cs-CZ" sz="6000" b="1" dirty="0" smtClean="0">
                <a:latin typeface="Helvetica" pitchFamily="2" charset="0"/>
              </a:rPr>
              <a:t>: </a:t>
            </a:r>
            <a:r>
              <a:rPr lang="cs-CZ" sz="6000" b="1" dirty="0">
                <a:latin typeface="Helvetica" pitchFamily="2" charset="0"/>
              </a:rPr>
              <a:t/>
            </a:r>
            <a:br>
              <a:rPr lang="cs-CZ" sz="6000" b="1" dirty="0">
                <a:latin typeface="Helvetica" pitchFamily="2" charset="0"/>
              </a:rPr>
            </a:br>
            <a:r>
              <a:rPr lang="cs-CZ" sz="6000" dirty="0" err="1" smtClean="0">
                <a:latin typeface="Helvetica" pitchFamily="2" charset="0"/>
              </a:rPr>
              <a:t>Sigmoid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nonlinearily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models</a:t>
            </a:r>
            <a:r>
              <a:rPr lang="cs-CZ" sz="6000" dirty="0" smtClean="0">
                <a:latin typeface="Helvetica" pitchFamily="2" charset="0"/>
              </a:rPr>
              <a:t> probability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acceptance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other</a:t>
            </a:r>
            <a:r>
              <a:rPr lang="cs-CZ" sz="6000" dirty="0" smtClean="0">
                <a:latin typeface="Helvetica" pitchFamily="2" charset="0"/>
              </a:rPr>
              <a:t> agent.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In case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positions</a:t>
            </a:r>
            <a:r>
              <a:rPr lang="cs-CZ" sz="6000" dirty="0" smtClean="0">
                <a:latin typeface="Helvetica" pitchFamily="2" charset="0"/>
              </a:rPr>
              <a:t> in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space</a:t>
            </a:r>
            <a:r>
              <a:rPr lang="cs-CZ" sz="6000" dirty="0" smtClean="0">
                <a:latin typeface="Helvetica" pitchFamily="2" charset="0"/>
              </a:rPr>
              <a:t>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it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gives</a:t>
            </a:r>
            <a:r>
              <a:rPr lang="cs-CZ" sz="6000" dirty="0" smtClean="0">
                <a:latin typeface="Helvetica" pitchFamily="2" charset="0"/>
              </a:rPr>
              <a:t> probability 1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distances</a:t>
            </a:r>
            <a:r>
              <a:rPr lang="cs-CZ" sz="6000" dirty="0" smtClean="0">
                <a:latin typeface="Helvetica" pitchFamily="2" charset="0"/>
              </a:rPr>
              <a:t> in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space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</a:t>
            </a:r>
            <a:r>
              <a:rPr lang="cs-CZ" sz="6000" dirty="0" smtClean="0">
                <a:latin typeface="Helvetica" pitchFamily="2" charset="0"/>
              </a:rPr>
              <a:t> to 0,</a:t>
            </a:r>
            <a:br>
              <a:rPr lang="cs-CZ" sz="6000" dirty="0" smtClean="0">
                <a:latin typeface="Helvetica" pitchFamily="2" charset="0"/>
              </a:rPr>
            </a:b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it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gives</a:t>
            </a:r>
            <a:r>
              <a:rPr lang="cs-CZ" sz="6000" dirty="0" smtClean="0">
                <a:latin typeface="Helvetica" pitchFamily="2" charset="0"/>
              </a:rPr>
              <a:t> probability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closer</a:t>
            </a:r>
            <a:r>
              <a:rPr lang="cs-CZ" sz="6000" dirty="0" smtClean="0">
                <a:latin typeface="Helvetica" pitchFamily="2" charset="0"/>
              </a:rPr>
              <a:t> to 0.5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closer</a:t>
            </a:r>
            <a:r>
              <a:rPr lang="cs-CZ" sz="6000" dirty="0" smtClean="0">
                <a:latin typeface="Helvetica" pitchFamily="2" charset="0"/>
              </a:rPr>
              <a:t> distance to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openness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>
                <a:latin typeface="Helvetica" pitchFamily="2" charset="0"/>
              </a:rPr>
              <a:t>to </a:t>
            </a:r>
            <a:r>
              <a:rPr lang="cs-CZ" sz="6000" dirty="0" err="1">
                <a:latin typeface="Helvetica" pitchFamily="2" charset="0"/>
              </a:rPr>
              <a:t>different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, 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it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gives</a:t>
            </a:r>
            <a:r>
              <a:rPr lang="cs-CZ" sz="6000" dirty="0" smtClean="0">
                <a:latin typeface="Helvetica" pitchFamily="2" charset="0"/>
              </a:rPr>
              <a:t> probability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closer</a:t>
            </a:r>
            <a:r>
              <a:rPr lang="cs-CZ" sz="6000" dirty="0" smtClean="0">
                <a:latin typeface="Helvetica" pitchFamily="2" charset="0"/>
              </a:rPr>
              <a:t> to 0 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further</a:t>
            </a:r>
            <a:r>
              <a:rPr lang="cs-CZ" sz="6000" dirty="0" smtClean="0">
                <a:latin typeface="Helvetica" pitchFamily="2" charset="0"/>
              </a:rPr>
              <a:t> distance </a:t>
            </a:r>
            <a:r>
              <a:rPr lang="cs-CZ" sz="6000" dirty="0" err="1" smtClean="0">
                <a:latin typeface="Helvetica" pitchFamily="2" charset="0"/>
              </a:rPr>
              <a:t>from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the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openness</a:t>
            </a:r>
            <a:r>
              <a:rPr lang="cs-CZ" sz="6000" dirty="0">
                <a:latin typeface="Helvetica" pitchFamily="2" charset="0"/>
              </a:rPr>
              <a:t> to </a:t>
            </a:r>
            <a:r>
              <a:rPr lang="cs-CZ" sz="6000" dirty="0" err="1">
                <a:latin typeface="Helvetica" pitchFamily="2" charset="0"/>
              </a:rPr>
              <a:t>different</a:t>
            </a:r>
            <a:r>
              <a:rPr lang="cs-CZ" sz="6000" dirty="0">
                <a:latin typeface="Helvetica" pitchFamily="2" charset="0"/>
              </a:rPr>
              <a:t> </a:t>
            </a:r>
            <a:r>
              <a:rPr lang="cs-CZ" sz="6000" dirty="0" err="1">
                <a:latin typeface="Helvetica" pitchFamily="2" charset="0"/>
              </a:rPr>
              <a:t>opinions</a:t>
            </a:r>
            <a:r>
              <a:rPr lang="cs-CZ" sz="6000" dirty="0" smtClean="0">
                <a:latin typeface="Helvetica" pitchFamily="2" charset="0"/>
              </a:rPr>
              <a:t>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smtClean="0">
                <a:latin typeface="Helvetica" pitchFamily="2" charset="0"/>
              </a:rPr>
              <a:t>In case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identity </a:t>
            </a:r>
            <a:r>
              <a:rPr lang="cs-CZ" sz="6000" dirty="0" err="1" smtClean="0">
                <a:latin typeface="Helvetica" pitchFamily="2" charset="0"/>
              </a:rPr>
              <a:t>groups</a:t>
            </a:r>
            <a:r>
              <a:rPr lang="cs-CZ" sz="6000" dirty="0">
                <a:latin typeface="Helvetica" pitchFamily="2" charset="0"/>
              </a:rPr>
              <a:t>:</a:t>
            </a:r>
            <a:r>
              <a:rPr lang="cs-CZ" sz="6000" dirty="0" smtClean="0">
                <a:latin typeface="Helvetica" pitchFamily="2" charset="0"/>
              </a:rPr>
              <a:t>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>
                <a:latin typeface="Helvetica" pitchFamily="2" charset="0"/>
              </a:rPr>
              <a:t>	</a:t>
            </a:r>
            <a:r>
              <a:rPr lang="cs-CZ" sz="6000" dirty="0" smtClean="0">
                <a:latin typeface="Helvetica" pitchFamily="2" charset="0"/>
              </a:rPr>
              <a:t>	probability </a:t>
            </a:r>
            <a:r>
              <a:rPr lang="cs-CZ" sz="6000" dirty="0" err="1" smtClean="0">
                <a:latin typeface="Helvetica" pitchFamily="2" charset="0"/>
              </a:rPr>
              <a:t>is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driven</a:t>
            </a:r>
            <a:r>
              <a:rPr lang="cs-CZ" sz="6000" dirty="0" smtClean="0">
                <a:latin typeface="Helvetica" pitchFamily="2" charset="0"/>
              </a:rPr>
              <a:t> by distance </a:t>
            </a:r>
            <a:r>
              <a:rPr lang="cs-CZ" sz="6000" dirty="0" err="1" smtClean="0">
                <a:latin typeface="Helvetica" pitchFamily="2" charset="0"/>
              </a:rPr>
              <a:t>of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group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centroids</a:t>
            </a:r>
            <a:r>
              <a:rPr lang="cs-CZ" sz="6000" dirty="0" smtClean="0">
                <a:latin typeface="Helvetica" pitchFamily="2" charset="0"/>
              </a:rPr>
              <a:t> and </a:t>
            </a:r>
            <a:br>
              <a:rPr lang="cs-CZ" sz="6000" dirty="0" smtClean="0">
                <a:latin typeface="Helvetica" pitchFamily="2" charset="0"/>
              </a:rPr>
            </a:br>
            <a:r>
              <a:rPr lang="cs-CZ" sz="6000" dirty="0" smtClean="0">
                <a:latin typeface="Helvetica" pitchFamily="2" charset="0"/>
              </a:rPr>
              <a:t>		</a:t>
            </a:r>
            <a:r>
              <a:rPr lang="cs-CZ" sz="6000" dirty="0" err="1" smtClean="0">
                <a:latin typeface="Helvetica" pitchFamily="2" charset="0"/>
              </a:rPr>
              <a:t>the</a:t>
            </a:r>
            <a:r>
              <a:rPr lang="cs-CZ" sz="6000" dirty="0" smtClean="0">
                <a:latin typeface="Helvetica" pitchFamily="2" charset="0"/>
              </a:rPr>
              <a:t> 0.5 </a:t>
            </a:r>
            <a:r>
              <a:rPr lang="cs-CZ" sz="6000" dirty="0" err="1" smtClean="0">
                <a:latin typeface="Helvetica" pitchFamily="2" charset="0"/>
              </a:rPr>
              <a:t>value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is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given</a:t>
            </a:r>
            <a:r>
              <a:rPr lang="cs-CZ" sz="6000" dirty="0" smtClean="0">
                <a:latin typeface="Helvetica" pitchFamily="2" charset="0"/>
              </a:rPr>
              <a:t> by </a:t>
            </a:r>
            <a:r>
              <a:rPr lang="en-US" sz="6000" dirty="0">
                <a:latin typeface="Helvetica" pitchFamily="2" charset="0"/>
              </a:rPr>
              <a:t>openness to other identity </a:t>
            </a:r>
            <a:r>
              <a:rPr lang="en-US" sz="6000" dirty="0" smtClean="0">
                <a:latin typeface="Helvetica" pitchFamily="2" charset="0"/>
              </a:rPr>
              <a:t>groups</a:t>
            </a:r>
            <a:r>
              <a:rPr lang="cs-CZ" sz="6000" dirty="0" smtClean="0">
                <a:latin typeface="Helvetica" pitchFamily="2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000" dirty="0" err="1" smtClean="0">
                <a:latin typeface="Helvetica" pitchFamily="2" charset="0"/>
              </a:rPr>
              <a:t>Agents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have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different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parameters</a:t>
            </a:r>
            <a:r>
              <a:rPr lang="cs-CZ" sz="6000" dirty="0" smtClean="0">
                <a:latin typeface="Helvetica" pitchFamily="2" charset="0"/>
              </a:rPr>
              <a:t> (</a:t>
            </a:r>
            <a:r>
              <a:rPr lang="cs-CZ" sz="6000" dirty="0" err="1" smtClean="0">
                <a:latin typeface="Helvetica" pitchFamily="2" charset="0"/>
              </a:rPr>
              <a:t>openness</a:t>
            </a:r>
            <a:r>
              <a:rPr lang="cs-CZ" sz="6000" dirty="0" smtClean="0">
                <a:latin typeface="Helvetica" pitchFamily="2" charset="0"/>
              </a:rPr>
              <a:t>, </a:t>
            </a:r>
            <a:r>
              <a:rPr lang="cs-CZ" sz="6000" dirty="0" err="1" smtClean="0">
                <a:latin typeface="Helvetica" pitchFamily="2" charset="0"/>
              </a:rPr>
              <a:t>steepness</a:t>
            </a:r>
            <a:r>
              <a:rPr lang="cs-CZ" sz="6000" dirty="0" smtClean="0">
                <a:latin typeface="Helvetica" pitchFamily="2" charset="0"/>
              </a:rPr>
              <a:t>) </a:t>
            </a:r>
            <a:r>
              <a:rPr lang="cs-CZ" sz="6000" dirty="0" err="1" smtClean="0">
                <a:latin typeface="Helvetica" pitchFamily="2" charset="0"/>
              </a:rPr>
              <a:t>for</a:t>
            </a:r>
            <a:r>
              <a:rPr lang="cs-CZ" sz="6000" dirty="0" smtClean="0">
                <a:latin typeface="Helvetica" pitchFamily="2" charset="0"/>
              </a:rPr>
              <a:t> </a:t>
            </a:r>
            <a:r>
              <a:rPr lang="cs-CZ" sz="6000" dirty="0" err="1" smtClean="0">
                <a:latin typeface="Helvetica" pitchFamily="2" charset="0"/>
              </a:rPr>
              <a:t>opinion</a:t>
            </a:r>
            <a:r>
              <a:rPr lang="cs-CZ" sz="6000" dirty="0" smtClean="0">
                <a:latin typeface="Helvetica" pitchFamily="2" charset="0"/>
              </a:rPr>
              <a:t> and identity </a:t>
            </a:r>
            <a:r>
              <a:rPr lang="cs-CZ" sz="6000" dirty="0" err="1" smtClean="0">
                <a:latin typeface="Helvetica" pitchFamily="2" charset="0"/>
              </a:rPr>
              <a:t>sigmoids</a:t>
            </a:r>
            <a:r>
              <a:rPr lang="cs-CZ" sz="6000" dirty="0" smtClean="0">
                <a:latin typeface="Helvetica" pitchFamily="2" charset="0"/>
              </a:rPr>
              <a:t>.</a:t>
            </a:r>
            <a:endParaRPr lang="cs-CZ" sz="6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63724"/>
            <a:ext cx="35172651" cy="13662301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1500" b="1" i="1" dirty="0" smtClean="0"/>
              <a:t>Basic 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18623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/>
              <a:t>Technical</a:t>
            </a:r>
            <a:r>
              <a:rPr lang="cs-CZ" sz="9600" b="1" i="1" dirty="0"/>
              <a:t> II.: </a:t>
            </a:r>
            <a:r>
              <a:rPr lang="cs-CZ" sz="9600" b="1" i="1" dirty="0" smtClean="0"/>
              <a:t>More on </a:t>
            </a:r>
            <a:r>
              <a:rPr lang="cs-CZ" sz="9600" b="1" i="1" dirty="0" err="1" smtClean="0"/>
              <a:t>sigmoids</a:t>
            </a:r>
            <a:endParaRPr lang="en-US" sz="66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5413"/>
            <a:ext cx="30367184" cy="17448212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16518194" y="6295155"/>
            <a:ext cx="17875044" cy="112646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s-CZ" sz="6600" b="1" u="sng" dirty="0" err="1" smtClean="0"/>
              <a:t>Equation</a:t>
            </a:r>
            <a:r>
              <a:rPr lang="cs-CZ" sz="6600" b="1" u="sng" dirty="0" smtClean="0"/>
              <a:t>:</a:t>
            </a:r>
          </a:p>
          <a:p>
            <a:r>
              <a:rPr lang="cs-CZ" sz="6600" dirty="0"/>
              <a:t>p</a:t>
            </a:r>
            <a:r>
              <a:rPr lang="cs-CZ" sz="6600" dirty="0" smtClean="0"/>
              <a:t> = 1 / (1 + </a:t>
            </a:r>
            <a:r>
              <a:rPr lang="cs-CZ" sz="6600" dirty="0" err="1" smtClean="0"/>
              <a:t>exp</a:t>
            </a:r>
            <a:r>
              <a:rPr lang="cs-CZ" sz="6600" dirty="0" smtClean="0"/>
              <a:t> (</a:t>
            </a:r>
            <a:r>
              <a:rPr lang="cs-CZ" sz="6600" i="1" dirty="0" err="1" smtClean="0"/>
              <a:t>steepness</a:t>
            </a:r>
            <a:r>
              <a:rPr lang="cs-CZ" sz="6600" dirty="0" smtClean="0"/>
              <a:t> * (distance – </a:t>
            </a:r>
            <a:r>
              <a:rPr lang="cs-CZ" sz="6600" i="1" dirty="0" err="1" smtClean="0"/>
              <a:t>openness</a:t>
            </a:r>
            <a:r>
              <a:rPr lang="cs-CZ" sz="6600" dirty="0" smtClean="0"/>
              <a:t>)))</a:t>
            </a:r>
          </a:p>
          <a:p>
            <a:endParaRPr lang="cs-CZ" sz="6600" dirty="0"/>
          </a:p>
          <a:p>
            <a:r>
              <a:rPr lang="cs-CZ" sz="6600" dirty="0" err="1" smtClean="0"/>
              <a:t>steepness</a:t>
            </a:r>
            <a:r>
              <a:rPr lang="cs-CZ" sz="6600" dirty="0"/>
              <a:t> </a:t>
            </a:r>
            <a:r>
              <a:rPr lang="cs-CZ" sz="6600" dirty="0" smtClean="0"/>
              <a:t>= {10, 15, 20, 25, 40, 60, 80, 100, … , 700}</a:t>
            </a:r>
          </a:p>
          <a:p>
            <a:endParaRPr lang="cs-CZ" sz="6600" dirty="0" smtClean="0"/>
          </a:p>
          <a:p>
            <a:r>
              <a:rPr lang="cs-CZ" sz="6600" dirty="0" err="1" smtClean="0"/>
              <a:t>openness</a:t>
            </a:r>
            <a:r>
              <a:rPr lang="cs-CZ" sz="6600" dirty="0" smtClean="0"/>
              <a:t> = {0.15, 0.3, 0.4, 0.5}</a:t>
            </a:r>
          </a:p>
          <a:p>
            <a:endParaRPr lang="cs-CZ" sz="6600" dirty="0" smtClean="0"/>
          </a:p>
          <a:p>
            <a:r>
              <a:rPr lang="cs-CZ" sz="6600" dirty="0" smtClean="0"/>
              <a:t>Distance </a:t>
            </a:r>
            <a:r>
              <a:rPr lang="cs-CZ" sz="6600" dirty="0" err="1" smtClean="0"/>
              <a:t>is</a:t>
            </a:r>
            <a:r>
              <a:rPr lang="cs-CZ" sz="6600" dirty="0" smtClean="0"/>
              <a:t> </a:t>
            </a:r>
            <a:r>
              <a:rPr lang="cs-CZ" sz="6600" dirty="0" err="1" smtClean="0"/>
              <a:t>Euclidean</a:t>
            </a:r>
            <a:r>
              <a:rPr lang="cs-CZ" sz="6600" dirty="0" smtClean="0"/>
              <a:t> distance in 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space</a:t>
            </a:r>
            <a:r>
              <a:rPr lang="cs-CZ" sz="6600" dirty="0" smtClean="0"/>
              <a:t>:</a:t>
            </a:r>
            <a:br>
              <a:rPr lang="cs-CZ" sz="6600" dirty="0" smtClean="0"/>
            </a:br>
            <a:r>
              <a:rPr lang="cs-CZ" sz="6600" dirty="0" smtClean="0"/>
              <a:t>	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/>
              <a:t>two</a:t>
            </a:r>
            <a:r>
              <a:rPr lang="cs-CZ" sz="6600" dirty="0"/>
              <a:t> </a:t>
            </a:r>
            <a:r>
              <a:rPr lang="cs-CZ" sz="6600" dirty="0" err="1"/>
              <a:t>agents</a:t>
            </a:r>
            <a:r>
              <a:rPr lang="cs-CZ" sz="6600" dirty="0" smtClean="0"/>
              <a:t>  (</a:t>
            </a:r>
            <a:r>
              <a:rPr lang="cs-CZ" sz="6600" dirty="0" err="1" smtClean="0"/>
              <a:t>opinion</a:t>
            </a:r>
            <a:r>
              <a:rPr lang="cs-CZ" sz="6600" dirty="0" smtClean="0"/>
              <a:t>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) </a:t>
            </a:r>
            <a:r>
              <a:rPr lang="cs-CZ" sz="6600" dirty="0" err="1" smtClean="0"/>
              <a:t>or</a:t>
            </a:r>
            <a:r>
              <a:rPr lang="cs-CZ" sz="6600" dirty="0" smtClean="0"/>
              <a:t> </a:t>
            </a:r>
            <a:br>
              <a:rPr lang="cs-CZ" sz="6600" dirty="0" smtClean="0"/>
            </a:br>
            <a:r>
              <a:rPr lang="cs-CZ" sz="6600" dirty="0" smtClean="0"/>
              <a:t>	</a:t>
            </a:r>
            <a:r>
              <a:rPr lang="cs-CZ" sz="6600" dirty="0" err="1" smtClean="0"/>
              <a:t>of</a:t>
            </a:r>
            <a:r>
              <a:rPr lang="cs-CZ" sz="6600" dirty="0" smtClean="0"/>
              <a:t> </a:t>
            </a:r>
            <a:r>
              <a:rPr lang="cs-CZ" sz="6600" dirty="0" err="1" smtClean="0"/>
              <a:t>two</a:t>
            </a:r>
            <a:r>
              <a:rPr lang="cs-CZ" sz="6600" dirty="0" smtClean="0"/>
              <a:t> </a:t>
            </a:r>
            <a:r>
              <a:rPr lang="cs-CZ" sz="6600" dirty="0" err="1" smtClean="0"/>
              <a:t>groups</a:t>
            </a:r>
            <a:r>
              <a:rPr lang="cs-CZ" sz="6600" dirty="0" smtClean="0"/>
              <a:t>` </a:t>
            </a:r>
            <a:r>
              <a:rPr lang="cs-CZ" sz="6600" dirty="0" err="1" smtClean="0"/>
              <a:t>centroids</a:t>
            </a:r>
            <a:r>
              <a:rPr lang="cs-CZ" sz="6600" dirty="0" smtClean="0"/>
              <a:t> (identity </a:t>
            </a:r>
            <a:r>
              <a:rPr lang="cs-CZ" sz="6600" dirty="0" err="1" smtClean="0"/>
              <a:t>sigmoid</a:t>
            </a:r>
            <a:r>
              <a:rPr lang="cs-CZ" sz="6600" dirty="0" smtClean="0"/>
              <a:t>).</a:t>
            </a:r>
          </a:p>
          <a:p>
            <a:r>
              <a:rPr lang="cs-CZ" sz="6600" dirty="0" smtClean="0"/>
              <a:t> </a:t>
            </a:r>
            <a:endParaRPr lang="cs-CZ" sz="6600" dirty="0"/>
          </a:p>
        </p:txBody>
      </p:sp>
    </p:spTree>
    <p:extLst>
      <p:ext uri="{BB962C8B-B14F-4D97-AF65-F5344CB8AC3E}">
        <p14:creationId xmlns:p14="http://schemas.microsoft.com/office/powerpoint/2010/main" val="145441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5840362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kind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attention</a:t>
            </a:r>
            <a:r>
              <a:rPr lang="cs-CZ" sz="11500" b="1" i="1" dirty="0" smtClean="0"/>
              <a:t> and</a:t>
            </a:r>
            <a:br>
              <a:rPr lang="cs-CZ" sz="11500" b="1" i="1" dirty="0" smtClean="0"/>
            </a:br>
            <a:r>
              <a:rPr lang="cs-CZ" sz="11500" b="1" i="1" dirty="0" err="1" smtClean="0"/>
              <a:t>thank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</a:t>
            </a:r>
            <a:r>
              <a:rPr lang="cs-CZ" sz="11500" b="1" i="1" dirty="0" smtClean="0"/>
              <a:t> in </a:t>
            </a:r>
            <a:r>
              <a:rPr lang="cs-CZ" sz="11500" b="1" i="1" dirty="0" err="1" smtClean="0"/>
              <a:t>advance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for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your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questions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comments</a:t>
            </a:r>
            <a:r>
              <a:rPr lang="cs-CZ" sz="11500" b="1" i="1" dirty="0" smtClean="0"/>
              <a:t>!</a:t>
            </a:r>
            <a:endParaRPr lang="en-US" sz="7200" i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5556250" y="11121206"/>
            <a:ext cx="2406014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8000" dirty="0" err="1" smtClean="0"/>
              <a:t>Corresponding</a:t>
            </a:r>
            <a:r>
              <a:rPr lang="cs-CZ" sz="8000" dirty="0" smtClean="0"/>
              <a:t> </a:t>
            </a:r>
            <a:r>
              <a:rPr lang="cs-CZ" sz="8000" dirty="0" err="1" smtClean="0"/>
              <a:t>author</a:t>
            </a:r>
            <a:r>
              <a:rPr lang="cs-CZ" sz="8000" dirty="0" smtClean="0"/>
              <a:t>: </a:t>
            </a:r>
            <a:r>
              <a:rPr lang="cs-CZ" sz="8000" dirty="0" err="1" smtClean="0"/>
              <a:t>FranČesko</a:t>
            </a:r>
            <a:r>
              <a:rPr lang="cs-CZ" sz="8000" dirty="0" smtClean="0"/>
              <a:t>, </a:t>
            </a:r>
            <a:r>
              <a:rPr lang="cs-CZ" sz="8000" dirty="0" smtClean="0">
                <a:hlinkClick r:id="rId2"/>
              </a:rPr>
              <a:t>kalvas@kss.zcu.cz</a:t>
            </a:r>
            <a:endParaRPr lang="cs-CZ" sz="8000" dirty="0" smtClean="0"/>
          </a:p>
          <a:p>
            <a:endParaRPr lang="cs-CZ" sz="8000" dirty="0"/>
          </a:p>
          <a:p>
            <a:pPr algn="ctr"/>
            <a:r>
              <a:rPr lang="en-US" sz="8000" dirty="0" err="1" smtClean="0"/>
              <a:t>Ashwin</a:t>
            </a:r>
            <a:r>
              <a:rPr lang="en-US" sz="8000" dirty="0" smtClean="0"/>
              <a:t> </a:t>
            </a:r>
            <a:r>
              <a:rPr lang="en-US" sz="8000" dirty="0" err="1"/>
              <a:t>Ramaswamy</a:t>
            </a:r>
            <a:r>
              <a:rPr lang="en-US" sz="8000" i="1" dirty="0"/>
              <a:t>,</a:t>
            </a:r>
            <a:r>
              <a:rPr lang="cs-CZ" sz="8000" i="1" dirty="0"/>
              <a:t> </a:t>
            </a:r>
            <a:r>
              <a:rPr lang="cs-CZ" sz="8000" i="1" dirty="0" smtClean="0">
                <a:hlinkClick r:id="rId3"/>
              </a:rPr>
              <a:t>ashwin.ramaswamy.92@gmail.com</a:t>
            </a:r>
            <a:r>
              <a:rPr lang="en-IN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endParaRPr lang="cs-CZ" sz="8000" dirty="0"/>
          </a:p>
          <a:p>
            <a:pPr algn="ctr"/>
            <a:r>
              <a:rPr lang="en-US" sz="8000" dirty="0"/>
              <a:t>Ashley Sanders-Jackson</a:t>
            </a:r>
            <a:r>
              <a:rPr lang="en-US" sz="8000" dirty="0" smtClean="0"/>
              <a:t>,</a:t>
            </a:r>
            <a:r>
              <a:rPr lang="cs-CZ" sz="8000" i="1" dirty="0" smtClean="0"/>
              <a:t> </a:t>
            </a:r>
            <a:r>
              <a:rPr lang="cs-CZ" sz="8000" i="1" dirty="0" smtClean="0">
                <a:hlinkClick r:id="rId4"/>
              </a:rPr>
              <a:t>a.sanders.jackson@gmail.com</a:t>
            </a:r>
            <a:r>
              <a:rPr lang="en-US" sz="8000" i="1" dirty="0" smtClean="0"/>
              <a:t>;</a:t>
            </a:r>
            <a:endParaRPr lang="cs-CZ" sz="8000" i="1" dirty="0" smtClean="0"/>
          </a:p>
          <a:p>
            <a:pPr algn="ctr"/>
            <a:r>
              <a:rPr lang="en-US" sz="8000" dirty="0" smtClean="0"/>
              <a:t> </a:t>
            </a:r>
            <a:r>
              <a:rPr lang="cs-CZ" sz="8000" dirty="0" smtClean="0"/>
              <a:t> </a:t>
            </a:r>
            <a:endParaRPr lang="en-IN" sz="8000" dirty="0"/>
          </a:p>
          <a:p>
            <a:pPr algn="ctr">
              <a:tabLst>
                <a:tab pos="2789238" algn="l"/>
              </a:tabLst>
            </a:pPr>
            <a:r>
              <a:rPr lang="en-US" sz="8000" dirty="0" err="1"/>
              <a:t>Mi</a:t>
            </a:r>
            <a:r>
              <a:rPr lang="cs-CZ" sz="8000" dirty="0"/>
              <a:t>cha</a:t>
            </a:r>
            <a:r>
              <a:rPr lang="en-US" sz="8000" dirty="0"/>
              <a:t>e</a:t>
            </a:r>
            <a:r>
              <a:rPr lang="cs-CZ" sz="8000" dirty="0"/>
              <a:t>l</a:t>
            </a:r>
            <a:r>
              <a:rPr lang="en-US" sz="8000" dirty="0"/>
              <a:t> Slater, </a:t>
            </a:r>
            <a:r>
              <a:rPr lang="cs-CZ" sz="8000" i="1" dirty="0" smtClean="0">
                <a:hlinkClick r:id="rId5"/>
              </a:rPr>
              <a:t>slater.59@osu.edu</a:t>
            </a:r>
            <a:r>
              <a:rPr lang="cs-CZ" sz="8000" i="1" dirty="0" smtClean="0"/>
              <a:t> </a:t>
            </a:r>
            <a:r>
              <a:rPr lang="en-US" sz="8000" i="1" dirty="0" smtClean="0"/>
              <a:t> </a:t>
            </a:r>
            <a:r>
              <a:rPr lang="cs-CZ" sz="8000" dirty="0" smtClean="0"/>
              <a:t> </a:t>
            </a:r>
            <a:endParaRPr lang="cs-CZ" sz="8000" dirty="0"/>
          </a:p>
        </p:txBody>
      </p:sp>
    </p:spTree>
    <p:extLst>
      <p:ext uri="{BB962C8B-B14F-4D97-AF65-F5344CB8AC3E}">
        <p14:creationId xmlns:p14="http://schemas.microsoft.com/office/powerpoint/2010/main" val="17443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617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Classical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agent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take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into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account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BOUNDARY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 step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function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concensus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estimated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beta/CONFORMITY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higher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faster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closer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consensus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BOUNDARY and CONFORMITY –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across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Everything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happens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1D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discuss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issue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9866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76659" y="4489595"/>
            <a:ext cx="33516579" cy="1518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Advancements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Hegselmann-Krause in </a:t>
            </a:r>
            <a:r>
              <a:rPr lang="cs-CZ" sz="72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72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</a:t>
            </a:r>
            <a:endParaRPr lang="en-US" sz="72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use more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dimensions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just 1D.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 probability – not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everyone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always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small-world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network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recognize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according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‚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Salience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Distances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Identity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Relevant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‘ (SDIRO)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their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members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72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Margin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probability are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random-unifomly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distributed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parameters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control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population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these </a:t>
            </a:r>
            <a:r>
              <a:rPr lang="cs-CZ" sz="7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variables</a:t>
            </a:r>
            <a:r>
              <a:rPr lang="cs-CZ" sz="7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</a:t>
            </a:r>
            <a:r>
              <a:rPr lang="cs-CZ" sz="11500" b="1" i="1" dirty="0"/>
              <a:t>model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2430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Comparison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classical</a:t>
            </a:r>
            <a:r>
              <a:rPr lang="cs-CZ" sz="11500" b="1" i="1" dirty="0" smtClean="0"/>
              <a:t> and </a:t>
            </a:r>
            <a:r>
              <a:rPr lang="cs-CZ" sz="11500" b="1" i="1" dirty="0" err="1" smtClean="0"/>
              <a:t>advanced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versions</a:t>
            </a:r>
            <a:endParaRPr lang="en-US" sz="44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B03CDBF-0E5B-25DF-DD0B-DD8514973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76944"/>
              </p:ext>
            </p:extLst>
          </p:nvPr>
        </p:nvGraphicFramePr>
        <p:xfrm>
          <a:off x="655176" y="4171387"/>
          <a:ext cx="33862297" cy="1695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7430">
                  <a:extLst>
                    <a:ext uri="{9D8B030D-6E8A-4147-A177-3AD203B41FA5}">
                      <a16:colId xmlns:a16="http://schemas.microsoft.com/office/drawing/2014/main" val="4029539884"/>
                    </a:ext>
                  </a:extLst>
                </a:gridCol>
                <a:gridCol w="21774867">
                  <a:extLst>
                    <a:ext uri="{9D8B030D-6E8A-4147-A177-3AD203B41FA5}">
                      <a16:colId xmlns:a16="http://schemas.microsoft.com/office/drawing/2014/main" val="3434945954"/>
                    </a:ext>
                  </a:extLst>
                </a:gridCol>
              </a:tblGrid>
              <a:tr h="1549623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 Hegselmann-Krause</a:t>
                      </a:r>
                      <a:endParaRPr lang="en-US" sz="66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1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Our model</a:t>
                      </a:r>
                      <a:endParaRPr lang="en-US" sz="66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74555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u="none" strike="noStrike" noProof="0" dirty="0" smtClean="0">
                          <a:effectLst/>
                        </a:rPr>
                        <a:t>  </a:t>
                      </a:r>
                      <a:r>
                        <a:rPr lang="en-US" sz="6600" u="none" strike="noStrike" noProof="0" dirty="0" smtClean="0">
                          <a:effectLst/>
                        </a:rPr>
                        <a:t>Constant boundary</a:t>
                      </a:r>
                      <a:endParaRPr lang="cs-CZ" sz="6600" u="none" strike="noStrike" noProof="0" dirty="0" smtClean="0">
                        <a:effectLst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distributed boundary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6065756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Constant conformity (beta)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Random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uniformly</a:t>
                      </a:r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distributed conformity (beta)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7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6600" b="0" i="0" u="none" strike="noStrike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dimensional opinion space</a:t>
                      </a:r>
                      <a:endParaRPr lang="cs-CZ" sz="6600" b="0" i="0" u="none" strike="noStrike" baseline="0" noProof="0" dirty="0" smtClean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Possibility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of multiple dimensions</a:t>
                      </a:r>
                      <a:endParaRPr lang="cs-CZ" sz="6600" b="0" i="0" u="none" strike="noStrike" baseline="0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326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b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constraint</a:t>
                      </a:r>
                      <a:endParaRPr lang="cs-CZ" sz="6600" b="0" i="0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Euclidean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distance in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space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as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constraints</a:t>
                      </a:r>
                      <a:endParaRPr lang="cs-CZ" sz="6600" b="0" i="0" u="none" strike="noStrike" noProof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1247">
                <a:tc>
                  <a:txBody>
                    <a:bodyPr/>
                    <a:lstStyle/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6600" b="0" i="1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other constraints</a:t>
                      </a:r>
                      <a:endParaRPr lang="cs-CZ" sz="6600" b="0" i="1" u="none" strike="noStrike" noProof="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1008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and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speaking</a:t>
                      </a:r>
                      <a:r>
                        <a:rPr lang="cs-CZ" sz="6600" b="0" i="1" u="none" strike="noStrike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 other constraint</a:t>
                      </a:r>
                      <a:r>
                        <a:rPr lang="cs-CZ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  <a:r>
                        <a:rPr lang="en-US" sz="6600" b="0" i="1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agents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consider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identity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(b)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also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directly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by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edges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small-world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communication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network (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i.e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they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are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neighbors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), and </a:t>
                      </a:r>
                      <a:b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(c)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who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speak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their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present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round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6600" b="0" i="0" u="none" strike="noStrike" baseline="0" noProof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</a:t>
                      </a:r>
                      <a:r>
                        <a:rPr lang="cs-CZ" sz="66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model run.</a:t>
                      </a:r>
                    </a:p>
                    <a:p>
                      <a:pPr algn="l" fontAlgn="b"/>
                      <a:endParaRPr lang="en-US" sz="66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839E9-B8C4-A767-9B9A-8705C3414B91}"/>
              </a:ext>
            </a:extLst>
          </p:cNvPr>
          <p:cNvSpPr txBox="1"/>
          <p:nvPr/>
        </p:nvSpPr>
        <p:spPr>
          <a:xfrm>
            <a:off x="828035" y="3935413"/>
            <a:ext cx="33516579" cy="1695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 err="1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Setup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Position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probability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assigned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b="1" dirty="0" err="1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b="1" dirty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model </a:t>
            </a:r>
            <a:r>
              <a:rPr lang="cs-CZ" sz="6600" b="1" dirty="0" smtClean="0">
                <a:solidFill>
                  <a:srgbClr val="034F3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run:</a:t>
            </a:r>
            <a:endParaRPr lang="en-US" sz="6600" b="1" dirty="0">
              <a:solidFill>
                <a:srgbClr val="034F3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check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constraints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identity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group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	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openness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different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distance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space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inside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boundary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other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speaks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		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~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not)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whom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listen to in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present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round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find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consesus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listened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opinion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 and </a:t>
            </a:r>
            <a:b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moved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towards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speed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given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by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conformity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cs-CZ" sz="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Agents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update 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communication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network (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rewiring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link/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neighborhood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, non/</a:t>
            </a:r>
            <a:r>
              <a:rPr lang="cs-CZ" sz="6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randomly</a:t>
            </a:r>
            <a:r>
              <a:rPr lang="cs-CZ" sz="6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smtClean="0"/>
              <a:t>Basic model: </a:t>
            </a:r>
            <a:r>
              <a:rPr lang="cs-CZ" sz="11500" b="1" i="1" dirty="0" err="1" smtClean="0"/>
              <a:t>Course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of</a:t>
            </a:r>
            <a:r>
              <a:rPr lang="cs-CZ" sz="11500" b="1" i="1" dirty="0" smtClean="0"/>
              <a:t> </a:t>
            </a:r>
            <a:r>
              <a:rPr lang="cs-CZ" sz="11500" b="1" i="1" dirty="0" err="1" smtClean="0"/>
              <a:t>actions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8040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172650" cy="3935413"/>
          </a:xfrm>
          <a:prstGeom prst="rect">
            <a:avLst/>
          </a:prstGeom>
          <a:solidFill>
            <a:srgbClr val="1F4F39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659488" indent="-659488" algn="l" defTabSz="2637953" rtl="0" eaLnBrk="1" latinLnBrk="0" hangingPunct="1">
              <a:lnSpc>
                <a:spcPct val="90000"/>
              </a:lnSpc>
              <a:spcBef>
                <a:spcPts val="2885"/>
              </a:spcBef>
              <a:buFont typeface="Arial" panose="020B0604020202020204" pitchFamily="34" charset="0"/>
              <a:buChar char="•"/>
              <a:defRPr sz="807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978464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692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297441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77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616417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5935393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254370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8573346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9892322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1211298" indent="-659488" algn="l" defTabSz="2637953" rtl="0" eaLnBrk="1" latinLnBrk="0" hangingPunct="1">
              <a:lnSpc>
                <a:spcPct val="90000"/>
              </a:lnSpc>
              <a:spcBef>
                <a:spcPts val="1442"/>
              </a:spcBef>
              <a:buFont typeface="Arial" panose="020B0604020202020204" pitchFamily="34" charset="0"/>
              <a:buChar char="•"/>
              <a:defRPr sz="519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9600" b="1" i="1" dirty="0" err="1" smtClean="0"/>
              <a:t>Please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choose</a:t>
            </a:r>
            <a:r>
              <a:rPr lang="cs-CZ" sz="9600" b="1" i="1" dirty="0" smtClean="0"/>
              <a:t>! </a:t>
            </a:r>
            <a:r>
              <a:rPr lang="cs-CZ" sz="9600" b="1" i="1" dirty="0" err="1" smtClean="0"/>
              <a:t>Time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is</a:t>
            </a:r>
            <a:r>
              <a:rPr lang="cs-CZ" sz="9600" b="1" i="1" dirty="0" smtClean="0"/>
              <a:t> limited </a:t>
            </a:r>
            <a:r>
              <a:rPr lang="cs-CZ" sz="9600" b="1" i="1" dirty="0" err="1" smtClean="0"/>
              <a:t>we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can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discuss</a:t>
            </a:r>
            <a:r>
              <a:rPr lang="cs-CZ" sz="9600" b="1" i="1" dirty="0" smtClean="0"/>
              <a:t> just </a:t>
            </a:r>
            <a:r>
              <a:rPr lang="cs-CZ" sz="9600" b="1" i="1" dirty="0" err="1" smtClean="0"/>
              <a:t>one</a:t>
            </a:r>
            <a:r>
              <a:rPr lang="cs-CZ" sz="9600" b="1" i="1" dirty="0" smtClean="0"/>
              <a:t> </a:t>
            </a:r>
            <a:r>
              <a:rPr lang="cs-CZ" sz="9600" b="1" i="1" dirty="0" err="1" smtClean="0"/>
              <a:t>topic</a:t>
            </a:r>
            <a:r>
              <a:rPr lang="cs-CZ" sz="9600" b="1" i="1" dirty="0" smtClean="0"/>
              <a:t>:</a:t>
            </a:r>
            <a:endParaRPr lang="en-US" sz="9600" b="1" i="1" dirty="0" smtClean="0"/>
          </a:p>
        </p:txBody>
      </p:sp>
      <p:sp>
        <p:nvSpPr>
          <p:cNvPr id="2" name="TextovéPole 1"/>
          <p:cNvSpPr txBox="1"/>
          <p:nvPr/>
        </p:nvSpPr>
        <p:spPr>
          <a:xfrm>
            <a:off x="796413" y="4955458"/>
            <a:ext cx="33360852" cy="1486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/>
              <a:t>1) </a:t>
            </a:r>
            <a:r>
              <a:rPr lang="cs-CZ" sz="6000" dirty="0" err="1"/>
              <a:t>Technical</a:t>
            </a:r>
            <a:r>
              <a:rPr lang="cs-CZ" sz="6000" dirty="0"/>
              <a:t> I. – </a:t>
            </a:r>
            <a:r>
              <a:rPr lang="cs-CZ" sz="6000" dirty="0" err="1"/>
              <a:t>recognition</a:t>
            </a:r>
            <a:r>
              <a:rPr lang="cs-CZ" sz="6000" dirty="0"/>
              <a:t>/</a:t>
            </a:r>
            <a:r>
              <a:rPr lang="cs-CZ" sz="6000" dirty="0" err="1"/>
              <a:t>identification</a:t>
            </a:r>
            <a:r>
              <a:rPr lang="cs-CZ" sz="6000" dirty="0"/>
              <a:t> </a:t>
            </a:r>
            <a:r>
              <a:rPr lang="cs-CZ" sz="6000" dirty="0" err="1"/>
              <a:t>of</a:t>
            </a:r>
            <a:r>
              <a:rPr lang="cs-CZ" sz="6000" dirty="0"/>
              <a:t> identity </a:t>
            </a:r>
            <a:r>
              <a:rPr lang="cs-CZ" sz="6000" dirty="0" err="1"/>
              <a:t>groups</a:t>
            </a:r>
            <a:r>
              <a:rPr lang="cs-CZ" sz="6000" dirty="0"/>
              <a:t>:</a:t>
            </a:r>
            <a:br>
              <a:rPr lang="cs-CZ" sz="6000" dirty="0"/>
            </a:br>
            <a:r>
              <a:rPr lang="cs-CZ" sz="6000" dirty="0"/>
              <a:t>		</a:t>
            </a:r>
            <a:r>
              <a:rPr lang="cs-CZ" sz="6000" i="1" dirty="0" err="1"/>
              <a:t>detailed</a:t>
            </a:r>
            <a:r>
              <a:rPr lang="cs-CZ" sz="6000" i="1" dirty="0"/>
              <a:t> </a:t>
            </a:r>
            <a:r>
              <a:rPr lang="cs-CZ" sz="6000" i="1" dirty="0" err="1"/>
              <a:t>description</a:t>
            </a:r>
            <a:r>
              <a:rPr lang="cs-CZ" sz="6000" i="1" dirty="0"/>
              <a:t> </a:t>
            </a:r>
            <a:r>
              <a:rPr lang="cs-CZ" sz="6000" i="1" dirty="0" err="1"/>
              <a:t>how</a:t>
            </a:r>
            <a:r>
              <a:rPr lang="cs-CZ" sz="6000" i="1" dirty="0"/>
              <a:t> </a:t>
            </a:r>
            <a:r>
              <a:rPr lang="cs-CZ" sz="6000" i="1" dirty="0" err="1"/>
              <a:t>we</a:t>
            </a:r>
            <a:r>
              <a:rPr lang="cs-CZ" sz="6000" i="1" dirty="0"/>
              <a:t> </a:t>
            </a:r>
            <a:r>
              <a:rPr lang="cs-CZ" sz="6000" i="1" dirty="0" err="1"/>
              <a:t>used</a:t>
            </a:r>
            <a:r>
              <a:rPr lang="cs-CZ" sz="6000" i="1" dirty="0"/>
              <a:t> </a:t>
            </a:r>
            <a:r>
              <a:rPr lang="cs-CZ" sz="6000" i="1" dirty="0" err="1"/>
              <a:t>Louvain</a:t>
            </a:r>
            <a:r>
              <a:rPr lang="cs-CZ" sz="6000" i="1" dirty="0"/>
              <a:t> and K-</a:t>
            </a:r>
            <a:r>
              <a:rPr lang="cs-CZ" sz="6000" i="1" dirty="0" err="1"/>
              <a:t>means</a:t>
            </a:r>
            <a:r>
              <a:rPr lang="cs-CZ" sz="6000" i="1" dirty="0"/>
              <a:t> </a:t>
            </a:r>
            <a:r>
              <a:rPr lang="cs-CZ" sz="6000" i="1" dirty="0" err="1"/>
              <a:t>algorithms</a:t>
            </a:r>
            <a:r>
              <a:rPr lang="cs-CZ" sz="6000" i="1" dirty="0"/>
              <a:t> to let </a:t>
            </a:r>
            <a:r>
              <a:rPr lang="cs-CZ" sz="6000" i="1" dirty="0" err="1"/>
              <a:t>agents</a:t>
            </a:r>
            <a:r>
              <a:rPr lang="cs-CZ" sz="6000" i="1" dirty="0"/>
              <a:t> </a:t>
            </a:r>
            <a:r>
              <a:rPr lang="cs-CZ" sz="6000" i="1" dirty="0" err="1" smtClean="0"/>
              <a:t>recognize</a:t>
            </a:r>
            <a:r>
              <a:rPr lang="cs-CZ" sz="6000" i="1" dirty="0" smtClean="0"/>
              <a:t> </a:t>
            </a:r>
            <a:r>
              <a:rPr lang="cs-CZ" sz="6000" i="1" dirty="0" err="1"/>
              <a:t>globally</a:t>
            </a:r>
            <a:r>
              <a:rPr lang="cs-CZ" sz="6000" i="1" dirty="0"/>
              <a:t> and 			</a:t>
            </a:r>
            <a:r>
              <a:rPr lang="cs-CZ" sz="6000" i="1" dirty="0" err="1"/>
              <a:t>also</a:t>
            </a:r>
            <a:r>
              <a:rPr lang="cs-CZ" sz="6000" i="1" dirty="0"/>
              <a:t> </a:t>
            </a:r>
            <a:r>
              <a:rPr lang="cs-CZ" sz="6000" i="1" dirty="0" err="1"/>
              <a:t>individually</a:t>
            </a:r>
            <a:r>
              <a:rPr lang="cs-CZ" sz="6000" i="1" dirty="0"/>
              <a:t> </a:t>
            </a:r>
            <a:r>
              <a:rPr lang="cs-CZ" sz="6000" i="1" dirty="0" err="1"/>
              <a:t>the</a:t>
            </a:r>
            <a:r>
              <a:rPr lang="cs-CZ" sz="6000" i="1" dirty="0"/>
              <a:t> identity </a:t>
            </a:r>
            <a:r>
              <a:rPr lang="cs-CZ" sz="6000" i="1" dirty="0" err="1"/>
              <a:t>groups</a:t>
            </a:r>
            <a:r>
              <a:rPr lang="cs-CZ" sz="6000" i="1" dirty="0"/>
              <a:t> </a:t>
            </a:r>
            <a:r>
              <a:rPr lang="cs-CZ" sz="6000" i="1" dirty="0" err="1"/>
              <a:t>based</a:t>
            </a:r>
            <a:r>
              <a:rPr lang="cs-CZ" sz="6000" i="1" dirty="0"/>
              <a:t> on </a:t>
            </a:r>
            <a:r>
              <a:rPr lang="cs-CZ" sz="6000" i="1" dirty="0" err="1"/>
              <a:t>their</a:t>
            </a:r>
            <a:r>
              <a:rPr lang="cs-CZ" sz="6000" i="1" dirty="0"/>
              <a:t> </a:t>
            </a:r>
            <a:r>
              <a:rPr lang="cs-CZ" sz="6000" i="1" dirty="0" err="1"/>
              <a:t>position</a:t>
            </a:r>
            <a:r>
              <a:rPr lang="cs-CZ" sz="6000" i="1" dirty="0"/>
              <a:t> in </a:t>
            </a:r>
            <a:r>
              <a:rPr lang="cs-CZ" sz="6000" i="1" dirty="0" err="1"/>
              <a:t>opinion</a:t>
            </a:r>
            <a:r>
              <a:rPr lang="cs-CZ" sz="6000" i="1" dirty="0"/>
              <a:t> </a:t>
            </a:r>
            <a:r>
              <a:rPr lang="cs-CZ" sz="6000" i="1" dirty="0" err="1"/>
              <a:t>space</a:t>
            </a:r>
            <a:endParaRPr lang="cs-CZ" sz="6000" i="1" dirty="0"/>
          </a:p>
          <a:p>
            <a:endParaRPr lang="cs-CZ" sz="6000" i="1" dirty="0"/>
          </a:p>
          <a:p>
            <a:r>
              <a:rPr lang="cs-CZ" sz="6000" dirty="0"/>
              <a:t>2) </a:t>
            </a:r>
            <a:r>
              <a:rPr lang="cs-CZ" sz="6000" dirty="0" err="1"/>
              <a:t>Results</a:t>
            </a:r>
            <a:r>
              <a:rPr lang="cs-CZ" sz="6000" dirty="0"/>
              <a:t> – identity and </a:t>
            </a:r>
            <a:r>
              <a:rPr lang="cs-CZ" sz="6000" dirty="0" err="1"/>
              <a:t>uncertainty</a:t>
            </a:r>
            <a:r>
              <a:rPr lang="cs-CZ" sz="6000" dirty="0"/>
              <a:t>/</a:t>
            </a:r>
            <a:r>
              <a:rPr lang="cs-CZ" sz="6000" dirty="0" err="1"/>
              <a:t>openness</a:t>
            </a:r>
            <a:r>
              <a:rPr lang="cs-CZ" sz="6000" dirty="0"/>
              <a:t> 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/>
              <a:t>makes</a:t>
            </a:r>
            <a:r>
              <a:rPr lang="cs-CZ" sz="6000" dirty="0"/>
              <a:t> </a:t>
            </a:r>
            <a:r>
              <a:rPr lang="cs-CZ" sz="6000" dirty="0" err="1"/>
              <a:t>main</a:t>
            </a:r>
            <a:r>
              <a:rPr lang="cs-CZ" sz="6000" dirty="0"/>
              <a:t> </a:t>
            </a:r>
            <a:r>
              <a:rPr lang="cs-CZ" sz="6000" dirty="0" err="1"/>
              <a:t>difference</a:t>
            </a:r>
            <a:r>
              <a:rPr lang="cs-CZ" sz="6000" dirty="0"/>
              <a:t> in </a:t>
            </a:r>
            <a:r>
              <a:rPr lang="cs-CZ" sz="6000" dirty="0" err="1"/>
              <a:t>polarization</a:t>
            </a:r>
            <a:r>
              <a:rPr lang="cs-CZ" sz="6000" dirty="0"/>
              <a:t>:</a:t>
            </a:r>
            <a:br>
              <a:rPr lang="cs-CZ" sz="6000" dirty="0"/>
            </a:br>
            <a:r>
              <a:rPr lang="cs-CZ" sz="6000" dirty="0"/>
              <a:t>		</a:t>
            </a:r>
            <a:r>
              <a:rPr lang="cs-CZ" sz="6000" i="1" dirty="0" err="1"/>
              <a:t>also</a:t>
            </a:r>
            <a:r>
              <a:rPr lang="cs-CZ" sz="6000" i="1" dirty="0"/>
              <a:t> </a:t>
            </a:r>
            <a:r>
              <a:rPr lang="cs-CZ" sz="6000" i="1" dirty="0" err="1"/>
              <a:t>dimensions</a:t>
            </a:r>
            <a:r>
              <a:rPr lang="cs-CZ" sz="6000" i="1" dirty="0"/>
              <a:t> </a:t>
            </a:r>
            <a:r>
              <a:rPr lang="cs-CZ" sz="6000" i="1" dirty="0" err="1"/>
              <a:t>of</a:t>
            </a:r>
            <a:r>
              <a:rPr lang="cs-CZ" sz="6000" i="1" dirty="0"/>
              <a:t> </a:t>
            </a:r>
            <a:r>
              <a:rPr lang="cs-CZ" sz="6000" i="1" dirty="0" err="1"/>
              <a:t>opinion</a:t>
            </a:r>
            <a:r>
              <a:rPr lang="cs-CZ" sz="6000" i="1" dirty="0"/>
              <a:t> </a:t>
            </a:r>
            <a:r>
              <a:rPr lang="cs-CZ" sz="6000" i="1" dirty="0" err="1"/>
              <a:t>space</a:t>
            </a:r>
            <a:r>
              <a:rPr lang="cs-CZ" sz="6000" i="1" dirty="0"/>
              <a:t> </a:t>
            </a:r>
            <a:r>
              <a:rPr lang="cs-CZ" sz="6000" i="1" dirty="0" err="1"/>
              <a:t>decrease</a:t>
            </a:r>
            <a:r>
              <a:rPr lang="cs-CZ" sz="6000" i="1" dirty="0"/>
              <a:t> </a:t>
            </a:r>
            <a:r>
              <a:rPr lang="cs-CZ" sz="6000" i="1" dirty="0" err="1"/>
              <a:t>polarization</a:t>
            </a:r>
            <a:r>
              <a:rPr lang="cs-CZ" sz="6000" i="1" dirty="0"/>
              <a:t>, but </a:t>
            </a:r>
            <a:r>
              <a:rPr lang="cs-CZ" sz="6000" i="1" dirty="0" err="1"/>
              <a:t>average</a:t>
            </a:r>
            <a:r>
              <a:rPr lang="cs-CZ" sz="6000" i="1" dirty="0"/>
              <a:t> probability </a:t>
            </a:r>
            <a:r>
              <a:rPr lang="cs-CZ" sz="6000" i="1" dirty="0" err="1"/>
              <a:t>of</a:t>
            </a:r>
            <a:r>
              <a:rPr lang="cs-CZ" sz="6000" i="1" dirty="0"/>
              <a:t> </a:t>
            </a:r>
            <a:r>
              <a:rPr lang="cs-CZ" sz="6000" i="1" dirty="0" err="1"/>
              <a:t>speaking</a:t>
            </a:r>
            <a:r>
              <a:rPr lang="cs-CZ" sz="6000" i="1" dirty="0"/>
              <a:t>,</a:t>
            </a:r>
            <a:br>
              <a:rPr lang="cs-CZ" sz="6000" i="1" dirty="0"/>
            </a:br>
            <a:r>
              <a:rPr lang="cs-CZ" sz="6000" i="1" dirty="0"/>
              <a:t>		</a:t>
            </a:r>
            <a:r>
              <a:rPr lang="cs-CZ" sz="6000" i="1" dirty="0" err="1"/>
              <a:t>conformity</a:t>
            </a:r>
            <a:r>
              <a:rPr lang="cs-CZ" sz="6000" i="1" dirty="0"/>
              <a:t> and </a:t>
            </a:r>
            <a:r>
              <a:rPr lang="cs-CZ" sz="6000" i="1" dirty="0" err="1"/>
              <a:t>structure</a:t>
            </a:r>
            <a:r>
              <a:rPr lang="cs-CZ" sz="6000" i="1" dirty="0"/>
              <a:t> </a:t>
            </a:r>
            <a:r>
              <a:rPr lang="cs-CZ" sz="6000" i="1" dirty="0" err="1"/>
              <a:t>of</a:t>
            </a:r>
            <a:r>
              <a:rPr lang="cs-CZ" sz="6000" i="1" dirty="0"/>
              <a:t> </a:t>
            </a:r>
            <a:r>
              <a:rPr lang="cs-CZ" sz="6000" i="1" dirty="0" err="1"/>
              <a:t>small-world</a:t>
            </a:r>
            <a:r>
              <a:rPr lang="cs-CZ" sz="6000" i="1" dirty="0"/>
              <a:t> network  make no </a:t>
            </a:r>
            <a:r>
              <a:rPr lang="cs-CZ" sz="6000" i="1" dirty="0" err="1" smtClean="0"/>
              <a:t>significant</a:t>
            </a:r>
            <a:r>
              <a:rPr lang="cs-CZ" sz="6000" i="1" dirty="0" smtClean="0"/>
              <a:t> </a:t>
            </a:r>
            <a:r>
              <a:rPr lang="cs-CZ" sz="6000" i="1" dirty="0" err="1" smtClean="0"/>
              <a:t>difference</a:t>
            </a:r>
            <a:r>
              <a:rPr lang="cs-CZ" sz="6000" i="1" dirty="0" smtClean="0"/>
              <a:t/>
            </a:r>
            <a:br>
              <a:rPr lang="cs-CZ" sz="6000" i="1" dirty="0" smtClean="0"/>
            </a:br>
            <a:r>
              <a:rPr lang="cs-CZ" sz="6000" i="1" dirty="0" smtClean="0">
                <a:solidFill>
                  <a:srgbClr val="FF0000"/>
                </a:solidFill>
              </a:rPr>
              <a:t>		{</a:t>
            </a:r>
            <a:r>
              <a:rPr lang="cs-CZ" sz="6000" i="1" dirty="0" err="1" smtClean="0">
                <a:solidFill>
                  <a:srgbClr val="FF0000"/>
                </a:solidFill>
              </a:rPr>
              <a:t>despite</a:t>
            </a:r>
            <a:r>
              <a:rPr lang="cs-CZ" sz="6000" i="1" dirty="0" smtClean="0">
                <a:solidFill>
                  <a:srgbClr val="FF0000"/>
                </a:solidFill>
              </a:rPr>
              <a:t> Mayer &amp; </a:t>
            </a:r>
            <a:r>
              <a:rPr lang="cs-CZ" sz="6000" i="1" dirty="0" err="1" smtClean="0">
                <a:solidFill>
                  <a:srgbClr val="FF0000"/>
                </a:solidFill>
              </a:rPr>
              <a:t>Edmonds</a:t>
            </a:r>
            <a:r>
              <a:rPr lang="cs-CZ" sz="6000" i="1" dirty="0" smtClean="0">
                <a:solidFill>
                  <a:srgbClr val="FF0000"/>
                </a:solidFill>
              </a:rPr>
              <a:t> [</a:t>
            </a:r>
            <a:r>
              <a:rPr lang="cs-CZ" sz="6000" i="1" dirty="0" err="1" smtClean="0">
                <a:solidFill>
                  <a:srgbClr val="FF0000"/>
                </a:solidFill>
              </a:rPr>
              <a:t>now</a:t>
            </a:r>
            <a:r>
              <a:rPr lang="cs-CZ" sz="6000" i="1" dirty="0">
                <a:solidFill>
                  <a:srgbClr val="FF0000"/>
                </a:solidFill>
              </a:rPr>
              <a:t>]</a:t>
            </a:r>
            <a:r>
              <a:rPr lang="cs-CZ" sz="6000" i="1" dirty="0" smtClean="0">
                <a:solidFill>
                  <a:srgbClr val="FF0000"/>
                </a:solidFill>
              </a:rPr>
              <a:t> </a:t>
            </a:r>
            <a:r>
              <a:rPr lang="cs-CZ" sz="6000" i="1" dirty="0" err="1" smtClean="0">
                <a:solidFill>
                  <a:srgbClr val="FF0000"/>
                </a:solidFill>
              </a:rPr>
              <a:t>reported</a:t>
            </a:r>
            <a:r>
              <a:rPr lang="cs-CZ" sz="6000" i="1" dirty="0" smtClean="0">
                <a:solidFill>
                  <a:srgbClr val="FF0000"/>
                </a:solidFill>
              </a:rPr>
              <a:t> </a:t>
            </a:r>
            <a:r>
              <a:rPr lang="cs-CZ" sz="6000" i="1" dirty="0" err="1" smtClean="0">
                <a:solidFill>
                  <a:srgbClr val="FF0000"/>
                </a:solidFill>
              </a:rPr>
              <a:t>effect</a:t>
            </a:r>
            <a:r>
              <a:rPr lang="cs-CZ" sz="6000" i="1" dirty="0" smtClean="0">
                <a:solidFill>
                  <a:srgbClr val="FF0000"/>
                </a:solidFill>
              </a:rPr>
              <a:t> </a:t>
            </a:r>
            <a:r>
              <a:rPr lang="cs-CZ" sz="6000" i="1" dirty="0" err="1" smtClean="0">
                <a:solidFill>
                  <a:srgbClr val="FF0000"/>
                </a:solidFill>
              </a:rPr>
              <a:t>of</a:t>
            </a:r>
            <a:r>
              <a:rPr lang="cs-CZ" sz="6000" i="1" dirty="0" smtClean="0">
                <a:solidFill>
                  <a:srgbClr val="FF0000"/>
                </a:solidFill>
              </a:rPr>
              <a:t> </a:t>
            </a:r>
            <a:r>
              <a:rPr lang="cs-CZ" sz="6000" i="1" dirty="0" err="1" smtClean="0">
                <a:solidFill>
                  <a:srgbClr val="FF0000"/>
                </a:solidFill>
              </a:rPr>
              <a:t>networks</a:t>
            </a:r>
            <a:r>
              <a:rPr lang="cs-CZ" sz="6000" i="1" dirty="0" smtClean="0">
                <a:solidFill>
                  <a:srgbClr val="FF0000"/>
                </a:solidFill>
              </a:rPr>
              <a:t> – </a:t>
            </a:r>
            <a:r>
              <a:rPr lang="cs-CZ" sz="6000" i="1" dirty="0" err="1" smtClean="0">
                <a:solidFill>
                  <a:srgbClr val="FF0000"/>
                </a:solidFill>
              </a:rPr>
              <a:t>different</a:t>
            </a:r>
            <a:r>
              <a:rPr lang="cs-CZ" sz="6000" i="1" dirty="0" smtClean="0">
                <a:solidFill>
                  <a:srgbClr val="FF0000"/>
                </a:solidFill>
              </a:rPr>
              <a:t> </a:t>
            </a:r>
            <a:r>
              <a:rPr lang="cs-CZ" sz="6000" i="1" dirty="0" err="1" smtClean="0">
                <a:solidFill>
                  <a:srgbClr val="FF0000"/>
                </a:solidFill>
              </a:rPr>
              <a:t>outcomes</a:t>
            </a:r>
            <a:r>
              <a:rPr lang="cs-CZ" sz="6000" i="1" dirty="0" smtClean="0">
                <a:solidFill>
                  <a:srgbClr val="FF0000"/>
                </a:solidFill>
              </a:rPr>
              <a:t>? </a:t>
            </a:r>
            <a:r>
              <a:rPr lang="cs-CZ" sz="6000" i="1" dirty="0" err="1" smtClean="0">
                <a:solidFill>
                  <a:srgbClr val="FF0000"/>
                </a:solidFill>
              </a:rPr>
              <a:t>Mistake</a:t>
            </a:r>
            <a:r>
              <a:rPr lang="cs-CZ" sz="6000" i="1" dirty="0" smtClean="0">
                <a:solidFill>
                  <a:srgbClr val="FF0000"/>
                </a:solidFill>
              </a:rPr>
              <a:t>?}</a:t>
            </a:r>
            <a:endParaRPr lang="cs-CZ" sz="6000" i="1" dirty="0">
              <a:solidFill>
                <a:srgbClr val="FF0000"/>
              </a:solidFill>
            </a:endParaRPr>
          </a:p>
          <a:p>
            <a:endParaRPr lang="cs-CZ" sz="6000" i="1" dirty="0"/>
          </a:p>
          <a:p>
            <a:r>
              <a:rPr lang="cs-CZ" sz="6000" dirty="0"/>
              <a:t>3) </a:t>
            </a:r>
            <a:r>
              <a:rPr lang="cs-CZ" sz="6000" dirty="0" err="1"/>
              <a:t>Nonlinearity</a:t>
            </a:r>
            <a:r>
              <a:rPr lang="cs-CZ" sz="6000" dirty="0"/>
              <a:t> – identity and </a:t>
            </a:r>
            <a:r>
              <a:rPr lang="cs-CZ" sz="6000" dirty="0" err="1"/>
              <a:t>uncertainty</a:t>
            </a:r>
            <a:r>
              <a:rPr lang="cs-CZ" sz="6000" dirty="0"/>
              <a:t>/</a:t>
            </a:r>
            <a:r>
              <a:rPr lang="cs-CZ" sz="6000" dirty="0" err="1"/>
              <a:t>openness</a:t>
            </a:r>
            <a:r>
              <a:rPr lang="cs-CZ" sz="6000" dirty="0"/>
              <a:t> to </a:t>
            </a:r>
            <a:r>
              <a:rPr lang="cs-CZ" sz="6000" dirty="0" err="1"/>
              <a:t>different</a:t>
            </a:r>
            <a:r>
              <a:rPr lang="cs-CZ" sz="6000" dirty="0"/>
              <a:t> </a:t>
            </a:r>
            <a:r>
              <a:rPr lang="cs-CZ" sz="6000" dirty="0" err="1"/>
              <a:t>opinions</a:t>
            </a:r>
            <a:r>
              <a:rPr lang="cs-CZ" sz="6000" dirty="0"/>
              <a:t> </a:t>
            </a:r>
            <a:r>
              <a:rPr lang="cs-CZ" sz="6000" dirty="0" err="1"/>
              <a:t>nonlinearly</a:t>
            </a:r>
            <a:r>
              <a:rPr lang="cs-CZ" sz="6000" dirty="0"/>
              <a:t> </a:t>
            </a:r>
            <a:r>
              <a:rPr lang="cs-CZ" sz="6000" dirty="0" err="1"/>
              <a:t>change</a:t>
            </a:r>
            <a:r>
              <a:rPr lang="cs-CZ" sz="6000" dirty="0"/>
              <a:t> </a:t>
            </a:r>
            <a:r>
              <a:rPr lang="cs-CZ" sz="6000" dirty="0" err="1"/>
              <a:t>polarization</a:t>
            </a:r>
            <a:r>
              <a:rPr lang="cs-CZ" sz="6000" dirty="0"/>
              <a:t>:</a:t>
            </a:r>
            <a:br>
              <a:rPr lang="cs-CZ" sz="6000" dirty="0"/>
            </a:br>
            <a:r>
              <a:rPr lang="cs-CZ" sz="6000" i="1" dirty="0"/>
              <a:t>		</a:t>
            </a:r>
            <a:r>
              <a:rPr lang="cs-CZ" sz="6000" i="1" dirty="0" err="1"/>
              <a:t>average</a:t>
            </a:r>
            <a:r>
              <a:rPr lang="cs-CZ" sz="6000" i="1" dirty="0"/>
              <a:t> </a:t>
            </a:r>
            <a:r>
              <a:rPr lang="cs-CZ" sz="6000" i="1" dirty="0" err="1"/>
              <a:t>polarization</a:t>
            </a:r>
            <a:r>
              <a:rPr lang="cs-CZ" sz="6000" i="1" dirty="0"/>
              <a:t> </a:t>
            </a:r>
            <a:r>
              <a:rPr lang="cs-CZ" sz="6000" i="1" dirty="0" err="1"/>
              <a:t>for</a:t>
            </a:r>
            <a:r>
              <a:rPr lang="cs-CZ" sz="6000" i="1" dirty="0"/>
              <a:t> </a:t>
            </a:r>
            <a:r>
              <a:rPr lang="cs-CZ" sz="6000" i="1" dirty="0" err="1"/>
              <a:t>certain</a:t>
            </a:r>
            <a:r>
              <a:rPr lang="cs-CZ" sz="6000" i="1" dirty="0"/>
              <a:t> </a:t>
            </a:r>
            <a:r>
              <a:rPr lang="cs-CZ" sz="6000" i="1" dirty="0" err="1"/>
              <a:t>sets</a:t>
            </a:r>
            <a:r>
              <a:rPr lang="cs-CZ" sz="6000" i="1" dirty="0"/>
              <a:t> </a:t>
            </a:r>
            <a:r>
              <a:rPr lang="cs-CZ" sz="6000" i="1" dirty="0" err="1"/>
              <a:t>of</a:t>
            </a:r>
            <a:r>
              <a:rPr lang="cs-CZ" sz="6000" i="1" dirty="0"/>
              <a:t> </a:t>
            </a:r>
            <a:r>
              <a:rPr lang="cs-CZ" sz="6000" i="1" dirty="0" err="1"/>
              <a:t>parameters</a:t>
            </a:r>
            <a:r>
              <a:rPr lang="cs-CZ" sz="6000" i="1" dirty="0"/>
              <a:t> </a:t>
            </a:r>
            <a:r>
              <a:rPr lang="cs-CZ" sz="6000" i="1" dirty="0" err="1" smtClean="0"/>
              <a:t>is</a:t>
            </a:r>
            <a:r>
              <a:rPr lang="cs-CZ" sz="6000" i="1" dirty="0" smtClean="0"/>
              <a:t> not </a:t>
            </a:r>
            <a:r>
              <a:rPr lang="cs-CZ" sz="6000" i="1" dirty="0" err="1"/>
              <a:t>representative</a:t>
            </a:r>
            <a:r>
              <a:rPr lang="cs-CZ" sz="6000" i="1" dirty="0"/>
              <a:t>, </a:t>
            </a:r>
            <a:r>
              <a:rPr lang="cs-CZ" sz="6000" i="1" dirty="0" err="1"/>
              <a:t>since</a:t>
            </a:r>
            <a:r>
              <a:rPr lang="cs-CZ" sz="6000" i="1" dirty="0"/>
              <a:t> these </a:t>
            </a:r>
            <a:r>
              <a:rPr lang="cs-CZ" sz="6000" i="1" dirty="0" err="1"/>
              <a:t>sets</a:t>
            </a:r>
            <a:r>
              <a:rPr lang="cs-CZ" sz="6000" i="1" dirty="0"/>
              <a:t> cause 							</a:t>
            </a:r>
            <a:r>
              <a:rPr lang="cs-CZ" sz="6000" i="1" dirty="0" smtClean="0"/>
              <a:t>	</a:t>
            </a:r>
            <a:r>
              <a:rPr lang="cs-CZ" sz="6000" i="1" dirty="0" err="1" smtClean="0"/>
              <a:t>bifurcations</a:t>
            </a:r>
            <a:r>
              <a:rPr lang="cs-CZ" sz="6000" i="1" dirty="0" smtClean="0"/>
              <a:t> </a:t>
            </a:r>
            <a:r>
              <a:rPr lang="cs-CZ" sz="6000" i="1" dirty="0"/>
              <a:t>– </a:t>
            </a:r>
            <a:r>
              <a:rPr lang="cs-CZ" sz="6000" i="1" dirty="0" err="1"/>
              <a:t>polarization</a:t>
            </a:r>
            <a:r>
              <a:rPr lang="cs-CZ" sz="6000" i="1" dirty="0"/>
              <a:t> </a:t>
            </a:r>
            <a:r>
              <a:rPr lang="cs-CZ" sz="6000" i="1" dirty="0" err="1"/>
              <a:t>is</a:t>
            </a:r>
            <a:r>
              <a:rPr lang="cs-CZ" sz="6000" i="1" dirty="0"/>
              <a:t> </a:t>
            </a:r>
            <a:r>
              <a:rPr lang="cs-CZ" sz="6000" i="1" dirty="0" err="1"/>
              <a:t>either</a:t>
            </a:r>
            <a:r>
              <a:rPr lang="cs-CZ" sz="6000" i="1" dirty="0"/>
              <a:t> </a:t>
            </a:r>
            <a:r>
              <a:rPr lang="cs-CZ" sz="6000" i="1" dirty="0" err="1"/>
              <a:t>high</a:t>
            </a:r>
            <a:r>
              <a:rPr lang="cs-CZ" sz="6000" i="1" dirty="0"/>
              <a:t> in </a:t>
            </a:r>
            <a:r>
              <a:rPr lang="cs-CZ" sz="6000" i="1" dirty="0" err="1"/>
              <a:t>some</a:t>
            </a:r>
            <a:r>
              <a:rPr lang="cs-CZ" sz="6000" i="1" dirty="0"/>
              <a:t> </a:t>
            </a:r>
            <a:r>
              <a:rPr lang="cs-CZ" sz="6000" i="1" dirty="0" err="1"/>
              <a:t>simulations</a:t>
            </a:r>
            <a:r>
              <a:rPr lang="cs-CZ" sz="6000" i="1" dirty="0"/>
              <a:t> </a:t>
            </a:r>
            <a:r>
              <a:rPr lang="cs-CZ" sz="6000" i="1" dirty="0" err="1"/>
              <a:t>or</a:t>
            </a:r>
            <a:r>
              <a:rPr lang="cs-CZ" sz="6000" i="1" dirty="0"/>
              <a:t> </a:t>
            </a:r>
            <a:r>
              <a:rPr lang="cs-CZ" sz="6000" i="1" dirty="0" err="1"/>
              <a:t>low</a:t>
            </a:r>
            <a:r>
              <a:rPr lang="cs-CZ" sz="6000" i="1" dirty="0"/>
              <a:t> but not </a:t>
            </a:r>
            <a:r>
              <a:rPr lang="cs-CZ" sz="6000" i="1" dirty="0" err="1"/>
              <a:t>average</a:t>
            </a:r>
            <a:endParaRPr lang="cs-CZ" sz="6000" i="1" dirty="0"/>
          </a:p>
          <a:p>
            <a:endParaRPr lang="cs-CZ" sz="6000" i="1" dirty="0"/>
          </a:p>
          <a:p>
            <a:r>
              <a:rPr lang="cs-CZ" sz="6000" dirty="0"/>
              <a:t>4) </a:t>
            </a:r>
            <a:r>
              <a:rPr lang="cs-CZ" sz="6000" dirty="0" err="1"/>
              <a:t>Technical</a:t>
            </a:r>
            <a:r>
              <a:rPr lang="cs-CZ" sz="6000" dirty="0"/>
              <a:t> II. – as </a:t>
            </a:r>
            <a:r>
              <a:rPr lang="cs-CZ" sz="6000" dirty="0" err="1"/>
              <a:t>further</a:t>
            </a:r>
            <a:r>
              <a:rPr lang="cs-CZ" sz="6000" dirty="0"/>
              <a:t> </a:t>
            </a:r>
            <a:r>
              <a:rPr lang="cs-CZ" sz="6000" dirty="0" err="1"/>
              <a:t>advancement</a:t>
            </a:r>
            <a:r>
              <a:rPr lang="cs-CZ" sz="6000" dirty="0"/>
              <a:t> </a:t>
            </a:r>
            <a:r>
              <a:rPr lang="cs-CZ" sz="6000" dirty="0" err="1"/>
              <a:t>we</a:t>
            </a:r>
            <a:r>
              <a:rPr lang="cs-CZ" sz="6000" dirty="0"/>
              <a:t> use </a:t>
            </a:r>
            <a:r>
              <a:rPr lang="cs-CZ" sz="6000" dirty="0" err="1"/>
              <a:t>sigmoid</a:t>
            </a:r>
            <a:r>
              <a:rPr lang="cs-CZ" sz="6000" dirty="0"/>
              <a:t> </a:t>
            </a:r>
            <a:r>
              <a:rPr lang="cs-CZ" sz="6000" dirty="0" err="1"/>
              <a:t>instead</a:t>
            </a:r>
            <a:r>
              <a:rPr lang="cs-CZ" sz="6000" dirty="0"/>
              <a:t> </a:t>
            </a:r>
            <a:r>
              <a:rPr lang="cs-CZ" sz="6000" dirty="0" err="1"/>
              <a:t>of</a:t>
            </a:r>
            <a:r>
              <a:rPr lang="cs-CZ" sz="6000" dirty="0"/>
              <a:t> step </a:t>
            </a:r>
            <a:r>
              <a:rPr lang="cs-CZ" sz="6000" dirty="0" err="1"/>
              <a:t>function</a:t>
            </a:r>
            <a:r>
              <a:rPr lang="cs-CZ" sz="6000" dirty="0"/>
              <a:t>:</a:t>
            </a:r>
            <a:br>
              <a:rPr lang="cs-CZ" sz="6000" dirty="0"/>
            </a:br>
            <a:r>
              <a:rPr lang="cs-CZ" sz="6000" dirty="0"/>
              <a:t>		</a:t>
            </a:r>
            <a:r>
              <a:rPr lang="cs-CZ" sz="6000" i="1" dirty="0" err="1"/>
              <a:t>we</a:t>
            </a:r>
            <a:r>
              <a:rPr lang="cs-CZ" sz="6000" i="1" dirty="0"/>
              <a:t> use </a:t>
            </a:r>
            <a:r>
              <a:rPr lang="cs-CZ" sz="6000" i="1" dirty="0" err="1"/>
              <a:t>sigmoid</a:t>
            </a:r>
            <a:r>
              <a:rPr lang="cs-CZ" sz="6000" i="1" dirty="0"/>
              <a:t> </a:t>
            </a:r>
            <a:r>
              <a:rPr lang="cs-CZ" sz="6000" i="1" dirty="0" err="1"/>
              <a:t>for</a:t>
            </a:r>
            <a:r>
              <a:rPr lang="cs-CZ" sz="6000" i="1" dirty="0"/>
              <a:t> </a:t>
            </a:r>
            <a:r>
              <a:rPr lang="cs-CZ" sz="6000" i="1" dirty="0" err="1"/>
              <a:t>ressolution</a:t>
            </a:r>
            <a:r>
              <a:rPr lang="cs-CZ" sz="6000" i="1" dirty="0"/>
              <a:t> </a:t>
            </a:r>
            <a:r>
              <a:rPr lang="cs-CZ" sz="6000" i="1" dirty="0" err="1"/>
              <a:t>whether</a:t>
            </a:r>
            <a:r>
              <a:rPr lang="cs-CZ" sz="6000" i="1" dirty="0"/>
              <a:t> </a:t>
            </a:r>
            <a:r>
              <a:rPr lang="cs-CZ" sz="6000" i="1" dirty="0" err="1"/>
              <a:t>the</a:t>
            </a:r>
            <a:r>
              <a:rPr lang="cs-CZ" sz="6000" i="1" dirty="0"/>
              <a:t> agent </a:t>
            </a:r>
            <a:r>
              <a:rPr lang="cs-CZ" sz="6000" i="1" dirty="0" err="1"/>
              <a:t>will</a:t>
            </a:r>
            <a:r>
              <a:rPr lang="cs-CZ" sz="6000" i="1" dirty="0"/>
              <a:t> </a:t>
            </a:r>
            <a:r>
              <a:rPr lang="cs-CZ" sz="6000" i="1" dirty="0" err="1"/>
              <a:t>take</a:t>
            </a:r>
            <a:r>
              <a:rPr lang="cs-CZ" sz="6000" i="1" dirty="0"/>
              <a:t> </a:t>
            </a:r>
            <a:r>
              <a:rPr lang="cs-CZ" sz="6000" i="1" dirty="0" err="1"/>
              <a:t>into</a:t>
            </a:r>
            <a:r>
              <a:rPr lang="cs-CZ" sz="6000" i="1" dirty="0"/>
              <a:t> </a:t>
            </a:r>
            <a:r>
              <a:rPr lang="cs-CZ" sz="6000" i="1" dirty="0" err="1"/>
              <a:t>account</a:t>
            </a:r>
            <a:r>
              <a:rPr lang="cs-CZ" sz="6000" i="1" dirty="0"/>
              <a:t> </a:t>
            </a:r>
            <a:r>
              <a:rPr lang="cs-CZ" sz="6000" i="1" dirty="0" err="1"/>
              <a:t>opinions</a:t>
            </a:r>
            <a:r>
              <a:rPr lang="cs-CZ" sz="6000" i="1" dirty="0"/>
              <a:t> </a:t>
            </a:r>
            <a:r>
              <a:rPr lang="cs-CZ" sz="6000" i="1" dirty="0" err="1"/>
              <a:t>of</a:t>
            </a:r>
            <a:r>
              <a:rPr lang="cs-CZ" sz="6000" i="1" dirty="0"/>
              <a:t> </a:t>
            </a:r>
            <a:r>
              <a:rPr lang="cs-CZ" sz="6000" i="1" dirty="0" err="1"/>
              <a:t>agents</a:t>
            </a:r>
            <a:r>
              <a:rPr lang="cs-CZ" sz="6000" i="1" dirty="0"/>
              <a:t> </a:t>
            </a:r>
            <a:r>
              <a:rPr lang="cs-CZ" sz="6000" i="1" dirty="0" err="1"/>
              <a:t>with</a:t>
            </a:r>
            <a:r>
              <a:rPr lang="cs-CZ" sz="6000" i="1" dirty="0"/>
              <a:t> </a:t>
            </a:r>
            <a:br>
              <a:rPr lang="cs-CZ" sz="6000" i="1" dirty="0"/>
            </a:br>
            <a:r>
              <a:rPr lang="cs-CZ" sz="6000" i="1" dirty="0"/>
              <a:t>		</a:t>
            </a:r>
            <a:r>
              <a:rPr lang="cs-CZ" sz="6000" i="1" dirty="0" err="1"/>
              <a:t>different</a:t>
            </a:r>
            <a:r>
              <a:rPr lang="cs-CZ" sz="6000" i="1" dirty="0"/>
              <a:t> </a:t>
            </a:r>
            <a:r>
              <a:rPr lang="cs-CZ" sz="6000" i="1" dirty="0" err="1"/>
              <a:t>position</a:t>
            </a:r>
            <a:r>
              <a:rPr lang="cs-CZ" sz="6000" i="1" dirty="0"/>
              <a:t> in </a:t>
            </a:r>
            <a:r>
              <a:rPr lang="cs-CZ" sz="6000" i="1" dirty="0" err="1"/>
              <a:t>opinion</a:t>
            </a:r>
            <a:r>
              <a:rPr lang="cs-CZ" sz="6000" i="1" dirty="0"/>
              <a:t> </a:t>
            </a:r>
            <a:r>
              <a:rPr lang="cs-CZ" sz="6000" i="1" dirty="0" err="1"/>
              <a:t>space</a:t>
            </a:r>
            <a:r>
              <a:rPr lang="cs-CZ" sz="6000" i="1" dirty="0"/>
              <a:t> and </a:t>
            </a:r>
            <a:r>
              <a:rPr lang="cs-CZ" sz="6000" i="1" dirty="0" err="1"/>
              <a:t>from</a:t>
            </a:r>
            <a:r>
              <a:rPr lang="cs-CZ" sz="6000" i="1" dirty="0"/>
              <a:t> </a:t>
            </a:r>
            <a:r>
              <a:rPr lang="cs-CZ" sz="6000" i="1" dirty="0" err="1"/>
              <a:t>different</a:t>
            </a:r>
            <a:r>
              <a:rPr lang="cs-CZ" sz="6000" i="1" dirty="0"/>
              <a:t>/</a:t>
            </a:r>
            <a:r>
              <a:rPr lang="cs-CZ" sz="6000" i="1" dirty="0" err="1"/>
              <a:t>same</a:t>
            </a:r>
            <a:r>
              <a:rPr lang="cs-CZ" sz="6000" i="1" dirty="0"/>
              <a:t> identity </a:t>
            </a:r>
            <a:r>
              <a:rPr lang="cs-CZ" sz="6000" i="1" dirty="0" err="1"/>
              <a:t>group</a:t>
            </a:r>
            <a:r>
              <a:rPr lang="cs-CZ" sz="6000" i="1" dirty="0"/>
              <a:t>  </a:t>
            </a:r>
            <a:r>
              <a:rPr lang="cs-CZ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20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B035C5-F531-8238-A792-B81C559F3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4451"/>
            <a:ext cx="35172650" cy="3935413"/>
          </a:xfrm>
          <a:prstGeom prst="rect">
            <a:avLst/>
          </a:prstGeom>
          <a:solidFill>
            <a:srgbClr val="1F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cs-CZ" sz="11500" b="1" i="1" dirty="0" err="1" smtClean="0"/>
              <a:t>Technical</a:t>
            </a:r>
            <a:r>
              <a:rPr lang="cs-CZ" sz="11500" b="1" i="1" dirty="0" smtClean="0"/>
              <a:t> I.: Identity </a:t>
            </a:r>
            <a:r>
              <a:rPr lang="cs-CZ" sz="11500" b="1" i="1" dirty="0" err="1" smtClean="0"/>
              <a:t>recognition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4059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4974</TotalTime>
  <Words>1178</Words>
  <Application>Microsoft Office PowerPoint</Application>
  <PresentationFormat>Vlastní</PresentationFormat>
  <Paragraphs>211</Paragraphs>
  <Slides>31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RAMASWAMY</dc:creator>
  <cp:lastModifiedBy>user@adlib.cz</cp:lastModifiedBy>
  <cp:revision>137</cp:revision>
  <cp:lastPrinted>2022-05-23T16:54:17Z</cp:lastPrinted>
  <dcterms:created xsi:type="dcterms:W3CDTF">2022-05-20T12:46:55Z</dcterms:created>
  <dcterms:modified xsi:type="dcterms:W3CDTF">2022-09-14T09:11:39Z</dcterms:modified>
</cp:coreProperties>
</file>